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699" r:id="rId2"/>
    <p:sldId id="700" r:id="rId3"/>
    <p:sldId id="723" r:id="rId4"/>
    <p:sldId id="724" r:id="rId5"/>
    <p:sldId id="334" r:id="rId6"/>
    <p:sldId id="725" r:id="rId7"/>
    <p:sldId id="338" r:id="rId8"/>
    <p:sldId id="726" r:id="rId9"/>
    <p:sldId id="326" r:id="rId10"/>
    <p:sldId id="328" r:id="rId11"/>
    <p:sldId id="337" r:id="rId12"/>
    <p:sldId id="331" r:id="rId13"/>
    <p:sldId id="332" r:id="rId14"/>
    <p:sldId id="66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xaparsec@gmail.com" initials="e" lastIdx="1" clrIdx="0">
    <p:extLst>
      <p:ext uri="{19B8F6BF-5375-455C-9EA6-DF929625EA0E}">
        <p15:presenceInfo xmlns:p15="http://schemas.microsoft.com/office/powerpoint/2012/main" userId="7611c2554c4bc04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55A11"/>
    <a:srgbClr val="FFFFFF"/>
    <a:srgbClr val="00B0F0"/>
    <a:srgbClr val="D8756C"/>
    <a:srgbClr val="F08080"/>
    <a:srgbClr val="548235"/>
    <a:srgbClr val="81C4C5"/>
    <a:srgbClr val="0000FF"/>
    <a:srgbClr val="FF0505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4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6FB696-1126-4A73-9BA9-65DA040723D1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AD08D7-A37E-4377-BC90-83B3BD77F1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472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저는 성균관대학교 통계물리연구실의 이대경입니다</a:t>
            </a:r>
            <a:r>
              <a:rPr lang="en-US" altLang="ko-KR" dirty="0"/>
              <a:t>. </a:t>
            </a:r>
            <a:r>
              <a:rPr lang="ko-KR" altLang="en-US" dirty="0"/>
              <a:t>오늘 저는 네트워크의 커뮤니티 구조에 대해 다른 시각으로 접근한 연구를 발표하려고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B1E3A-DE85-49D0-8A40-93095C31776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909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40FDC8-5F68-4AEB-84A8-168D9A9C8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9A5E53-A9D2-4C8D-BCFA-7A55BF0836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95F3BC-9B78-435D-84E3-B40DC4E96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913E7-5088-4C61-A188-9AD1EB86D5D3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F54F13-1606-4596-849F-6BED800D9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98905A-45BB-45E1-931A-02C246469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BB642-71B5-4A5A-9DC4-BFE4ED81B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58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0AD22B-93DC-4B83-83D4-56F18932B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4D4CAD-0A4E-42B2-BB60-CD2AC8C3A2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68900F-A74F-4BC1-A6B8-7C0A3BD88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913E7-5088-4C61-A188-9AD1EB86D5D3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45F1E6-21B7-43D6-90F5-2A37CA8C6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9C9193-C8B8-4591-91C5-E06B1FBCD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BB642-71B5-4A5A-9DC4-BFE4ED81B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632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BA2100-E201-4202-9646-A4410495B0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C59134-FDAD-4B19-8BF6-31E94F1D89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6C9DA1-9BB1-49C9-BF25-0B3A5B62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913E7-5088-4C61-A188-9AD1EB86D5D3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1442D1-9B7E-44AA-94D8-4E07CF8FF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25D5AA-6480-4F9F-A0DA-5D2B35936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BB642-71B5-4A5A-9DC4-BFE4ED81B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045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9BA77-D737-4E9D-84F6-6B16DBDC0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ECF732-DD5F-4BE5-88C8-7C7AD6097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895E5F-D570-49DA-A9D0-2A2BEBC17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913E7-5088-4C61-A188-9AD1EB86D5D3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0296DE-B7F9-4B68-A927-42A5004D8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549284-5CA4-49DB-8E72-81EBA8401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BB642-71B5-4A5A-9DC4-BFE4ED81B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839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6D5DD1-EC63-4790-95FB-7EF76928E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3CFAEE-F94A-4BD2-A8FC-BCA88FABE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690E61-5189-4AD6-A987-EC5EB1AE5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913E7-5088-4C61-A188-9AD1EB86D5D3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3B234E-50ED-4AC4-9DDA-0545344B3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1A49AA-43BF-44E2-A7D2-579255CAA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BB642-71B5-4A5A-9DC4-BFE4ED81B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655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85078B-211E-4270-807F-8466208B3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D79A58-39CE-4E82-A65F-D2A38D1D7A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173515-1A4D-4A6F-9BD8-AF81B75E91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27DE59-F585-4C0D-83A5-D14BBDB1E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913E7-5088-4C61-A188-9AD1EB86D5D3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4692B2-2F72-4DB3-8378-8DAE6C968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7D9A28-255E-4F60-AF86-74ADB8ABC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BB642-71B5-4A5A-9DC4-BFE4ED81B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776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BC6C45-2EF4-4FB9-A31D-D450BEECE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429696-A519-4BDD-8D8E-45BC28012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1E0132-6142-480E-90D0-854173BC8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0BBC89-5143-4618-AAF1-397B9A6294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0B210B6-4939-45F9-A518-2398B9FD42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F74C4F-8C36-43FD-A42C-DB4CE7D3E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913E7-5088-4C61-A188-9AD1EB86D5D3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A42C0DC-FC90-4793-AF9D-C807EC72A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9FD207F-2991-492D-817B-572596534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BB642-71B5-4A5A-9DC4-BFE4ED81B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978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21DD38-A59D-4BF0-AC2A-B1B607BFB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D9B2EF-3E3C-492E-9F29-3F14F12EA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913E7-5088-4C61-A188-9AD1EB86D5D3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9C944C2-7ECF-4290-BACA-E9975EC10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22746C-359B-475B-B69E-967963118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BB642-71B5-4A5A-9DC4-BFE4ED81B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576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BCCFB-9FCE-4F08-BED7-BE63E9855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913E7-5088-4C61-A188-9AD1EB86D5D3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E27ED13-9E6F-45EF-8DBB-D3FD878F7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B7D20B-3C5D-42C5-A407-E262DCDE9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BB642-71B5-4A5A-9DC4-BFE4ED81B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944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CCF960-050E-4751-8AF2-66E148619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2A393F-7722-49CA-86D5-3F5E0708C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1BC907-624A-45B2-93F3-84CE1B503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88B6DD-A90A-4EBB-97DE-00516A952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913E7-5088-4C61-A188-9AD1EB86D5D3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9C753B-082E-4205-8BDB-F9F33059A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47A33C-1686-41E8-AD2F-7B546576A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BB642-71B5-4A5A-9DC4-BFE4ED81B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389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EE876-4572-4AD8-9E32-CF7F05B20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635E8CA-D3EB-476B-9992-B4EF2093AB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761D18-701E-437D-90A3-C09785C90C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8B7C98-B035-4374-885E-E4388902E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913E7-5088-4C61-A188-9AD1EB86D5D3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1B46A4-45CB-4C9A-9A4B-B8FC46D98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CBFB94-BF6D-45F4-B92D-CB27B2AB4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BB642-71B5-4A5A-9DC4-BFE4ED81B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637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987BE0-F9C8-4FF5-B7F3-B154542E7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384181-E2B5-4160-B6EE-58F8E179F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E25C04-1E07-490F-8A87-49E10F8B9F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913E7-5088-4C61-A188-9AD1EB86D5D3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D79D86-B63B-4988-B4D5-2657C0B281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065D15-6FC0-4FF3-B4BD-C4AF1DF561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BB642-71B5-4A5A-9DC4-BFE4ED81B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36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jp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0.png"/><Relationship Id="rId7" Type="http://schemas.openxmlformats.org/officeDocument/2006/relationships/image" Target="../media/image34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7" Type="http://schemas.openxmlformats.org/officeDocument/2006/relationships/image" Target="../media/image38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10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38527" y="625974"/>
            <a:ext cx="10882930" cy="1620837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Energy-transfer dynamics of photosystems</a:t>
            </a:r>
            <a:endParaRPr lang="ko-KR" altLang="en-US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부제목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396544" y="3429000"/>
                <a:ext cx="10819275" cy="2845307"/>
              </a:xfrm>
            </p:spPr>
            <p:txBody>
              <a:bodyPr>
                <a:normAutofit lnSpcReduction="10000"/>
              </a:bodyPr>
              <a:lstStyle/>
              <a:p>
                <a:pPr algn="l"/>
                <a:r>
                  <a:rPr lang="en-US" altLang="ko-KR" sz="1800" dirty="0">
                    <a:solidFill>
                      <a:schemeClr val="bg2">
                        <a:lumMod val="50000"/>
                      </a:schemeClr>
                    </a:solidFill>
                    <a:latin typeface="서울남산 장체 M" panose="02020503020101020101" pitchFamily="18" charset="-127"/>
                    <a:ea typeface="서울남산 장체 M" panose="02020503020101020101" pitchFamily="18" charset="-127"/>
                    <a:cs typeface="Helvetica" panose="020B0604020202020204" pitchFamily="34" charset="0"/>
                  </a:rPr>
                  <a:t> </a:t>
                </a:r>
                <a:r>
                  <a:rPr lang="en-US" altLang="ko-KR" sz="1800" dirty="0" err="1">
                    <a:solidFill>
                      <a:schemeClr val="bg2">
                        <a:lumMod val="50000"/>
                      </a:schemeClr>
                    </a:solidFill>
                    <a:latin typeface="서울한강 장체 M" panose="02020503020101020101" pitchFamily="18" charset="-127"/>
                    <a:ea typeface="서울한강 장체 M" panose="02020503020101020101" pitchFamily="18" charset="-127"/>
                    <a:cs typeface="Helvetica" panose="020B0604020202020204" pitchFamily="34" charset="0"/>
                  </a:rPr>
                  <a:t>Eunchul</a:t>
                </a:r>
                <a:r>
                  <a:rPr lang="en-US" altLang="ko-KR" sz="1800" dirty="0">
                    <a:solidFill>
                      <a:schemeClr val="bg2">
                        <a:lumMod val="50000"/>
                      </a:schemeClr>
                    </a:solidFill>
                    <a:latin typeface="서울한강 장체 M" panose="02020503020101020101" pitchFamily="18" charset="-127"/>
                    <a:ea typeface="서울한강 장체 M" panose="02020503020101020101" pitchFamily="18" charset="-127"/>
                    <a:cs typeface="Helvetica" panose="020B0604020202020204" pitchFamily="34" charset="0"/>
                  </a:rPr>
                  <a:t> Kim</a:t>
                </a:r>
                <a:r>
                  <a:rPr lang="en-US" altLang="ko-KR" sz="1800" baseline="30000" dirty="0">
                    <a:solidFill>
                      <a:schemeClr val="bg2">
                        <a:lumMod val="50000"/>
                      </a:schemeClr>
                    </a:solidFill>
                    <a:latin typeface="서울한강 장체 M" panose="02020503020101020101" pitchFamily="18" charset="-127"/>
                    <a:ea typeface="서울한강 장체 M" panose="02020503020101020101" pitchFamily="18" charset="-127"/>
                    <a:cs typeface="Helvetica" panose="020B0604020202020204" pitchFamily="34" charset="0"/>
                  </a:rPr>
                  <a:t>1,2)</a:t>
                </a: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†</m:t>
                    </m:r>
                  </m:oMath>
                </a14:m>
                <a:endParaRPr lang="en-US" altLang="ko-KR" sz="1800" dirty="0">
                  <a:solidFill>
                    <a:schemeClr val="bg2">
                      <a:lumMod val="50000"/>
                    </a:schemeClr>
                  </a:solidFill>
                  <a:latin typeface="서울한강 장체 M" panose="02020503020101020101" pitchFamily="18" charset="-127"/>
                  <a:ea typeface="서울한강 장체 M" panose="02020503020101020101" pitchFamily="18" charset="-127"/>
                  <a:cs typeface="Helvetica" panose="020B0604020202020204" pitchFamily="34" charset="0"/>
                </a:endParaRPr>
              </a:p>
              <a:p>
                <a:pPr algn="l"/>
                <a:r>
                  <a:rPr lang="en-US" altLang="ko-KR" sz="1800" dirty="0">
                    <a:solidFill>
                      <a:schemeClr val="bg2">
                        <a:lumMod val="50000"/>
                      </a:schemeClr>
                    </a:solidFill>
                    <a:latin typeface="서울한강 장체 M" panose="02020503020101020101" pitchFamily="18" charset="-127"/>
                    <a:ea typeface="서울한강 장체 M" panose="02020503020101020101" pitchFamily="18" charset="-127"/>
                    <a:cs typeface="Helvetica" panose="020B0604020202020204" pitchFamily="34" charset="0"/>
                  </a:rPr>
                  <a:t> </a:t>
                </a:r>
                <a:r>
                  <a:rPr lang="en-US" altLang="ko-KR" sz="1800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서울한강 장체 M" panose="02020503020101020101" pitchFamily="18" charset="-127"/>
                    <a:ea typeface="서울한강 장체 M" panose="02020503020101020101" pitchFamily="18" charset="-127"/>
                    <a:cs typeface="Helvetica" panose="020B0604020202020204" pitchFamily="34" charset="0"/>
                  </a:rPr>
                  <a:t>Daekyung</a:t>
                </a:r>
                <a:r>
                  <a:rPr lang="en-US" altLang="ko-KR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서울한강 장체 M" panose="02020503020101020101" pitchFamily="18" charset="-127"/>
                    <a:ea typeface="서울한강 장체 M" panose="02020503020101020101" pitchFamily="18" charset="-127"/>
                    <a:cs typeface="Helvetica" panose="020B0604020202020204" pitchFamily="34" charset="0"/>
                  </a:rPr>
                  <a:t> Lee</a:t>
                </a:r>
                <a:r>
                  <a:rPr lang="en-US" altLang="ko-KR" sz="1800" b="1" baseline="30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서울한강 장체 M" panose="02020503020101020101" pitchFamily="18" charset="-127"/>
                    <a:ea typeface="서울한강 장체 M" panose="02020503020101020101" pitchFamily="18" charset="-127"/>
                    <a:cs typeface="Helvetica" panose="020B0604020202020204" pitchFamily="34" charset="0"/>
                  </a:rPr>
                  <a:t>3)</a:t>
                </a: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†</m:t>
                    </m:r>
                  </m:oMath>
                </a14:m>
                <a:endParaRPr lang="en-US" altLang="ko-KR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서울한강 장체 M" panose="02020503020101020101" pitchFamily="18" charset="-127"/>
                  <a:ea typeface="서울한강 장체 M" panose="02020503020101020101" pitchFamily="18" charset="-127"/>
                  <a:cs typeface="Helvetica" panose="020B0604020202020204" pitchFamily="34" charset="0"/>
                </a:endParaRPr>
              </a:p>
              <a:p>
                <a:pPr algn="l"/>
                <a:r>
                  <a:rPr lang="en-US" altLang="ko-KR" sz="1800" dirty="0">
                    <a:solidFill>
                      <a:schemeClr val="bg2">
                        <a:lumMod val="50000"/>
                      </a:schemeClr>
                    </a:solidFill>
                    <a:latin typeface="서울한강 장체 M" panose="02020503020101020101" pitchFamily="18" charset="-127"/>
                    <a:ea typeface="서울한강 장체 M" panose="02020503020101020101" pitchFamily="18" charset="-127"/>
                    <a:cs typeface="Helvetica" panose="020B0604020202020204" pitchFamily="34" charset="0"/>
                  </a:rPr>
                  <a:t> </a:t>
                </a:r>
                <a:r>
                  <a:rPr lang="en-US" altLang="ko-KR" sz="1800" dirty="0" err="1">
                    <a:solidFill>
                      <a:schemeClr val="bg2">
                        <a:lumMod val="50000"/>
                      </a:schemeClr>
                    </a:solidFill>
                    <a:latin typeface="서울한강 장체 M" panose="02020503020101020101" pitchFamily="18" charset="-127"/>
                    <a:ea typeface="서울한강 장체 M" panose="02020503020101020101" pitchFamily="18" charset="-127"/>
                    <a:cs typeface="Helvetica" panose="020B0604020202020204" pitchFamily="34" charset="0"/>
                  </a:rPr>
                  <a:t>Souichi</a:t>
                </a:r>
                <a:r>
                  <a:rPr lang="en-US" altLang="ko-KR" sz="1800" dirty="0">
                    <a:solidFill>
                      <a:schemeClr val="bg2">
                        <a:lumMod val="50000"/>
                      </a:schemeClr>
                    </a:solidFill>
                    <a:latin typeface="서울한강 장체 M" panose="02020503020101020101" pitchFamily="18" charset="-127"/>
                    <a:ea typeface="서울한강 장체 M" panose="02020503020101020101" pitchFamily="18" charset="-127"/>
                    <a:cs typeface="Helvetica" panose="020B0604020202020204" pitchFamily="34" charset="0"/>
                  </a:rPr>
                  <a:t> Sakamoto</a:t>
                </a:r>
                <a:r>
                  <a:rPr lang="en-US" altLang="ko-KR" sz="1800" baseline="30000" dirty="0">
                    <a:solidFill>
                      <a:schemeClr val="bg2">
                        <a:lumMod val="50000"/>
                      </a:schemeClr>
                    </a:solidFill>
                    <a:latin typeface="서울한강 장체 M" panose="02020503020101020101" pitchFamily="18" charset="-127"/>
                    <a:ea typeface="서울한강 장체 M" panose="02020503020101020101" pitchFamily="18" charset="-127"/>
                    <a:cs typeface="Helvetica" panose="020B0604020202020204" pitchFamily="34" charset="0"/>
                  </a:rPr>
                  <a:t>4)</a:t>
                </a:r>
                <a14:m>
                  <m:oMath xmlns:m="http://schemas.openxmlformats.org/officeDocument/2006/math">
                    <m:r>
                      <a:rPr lang="en-US" altLang="ko-KR" sz="180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†</m:t>
                    </m:r>
                  </m:oMath>
                </a14:m>
                <a:endParaRPr lang="en-US" altLang="ko-KR" sz="1800" dirty="0">
                  <a:solidFill>
                    <a:schemeClr val="bg2">
                      <a:lumMod val="50000"/>
                    </a:schemeClr>
                  </a:solidFill>
                  <a:latin typeface="서울한강 장체 M" panose="02020503020101020101" pitchFamily="18" charset="-127"/>
                  <a:ea typeface="서울한강 장체 M" panose="02020503020101020101" pitchFamily="18" charset="-127"/>
                  <a:cs typeface="Helvetica" panose="020B0604020202020204" pitchFamily="34" charset="0"/>
                </a:endParaRPr>
              </a:p>
              <a:p>
                <a:pPr algn="l"/>
                <a:r>
                  <a:rPr lang="en-US" altLang="ko-KR" sz="1800" dirty="0">
                    <a:solidFill>
                      <a:schemeClr val="bg2">
                        <a:lumMod val="50000"/>
                      </a:schemeClr>
                    </a:solidFill>
                    <a:latin typeface="서울한강 장체 M" panose="02020503020101020101" pitchFamily="18" charset="-127"/>
                    <a:ea typeface="서울한강 장체 M" panose="02020503020101020101" pitchFamily="18" charset="-127"/>
                    <a:cs typeface="Helvetica" panose="020B0604020202020204" pitchFamily="34" charset="0"/>
                  </a:rPr>
                  <a:t> Ju-Yeon Ho</a:t>
                </a:r>
                <a:r>
                  <a:rPr lang="en-US" altLang="ko-KR" sz="1800" baseline="30000" dirty="0">
                    <a:solidFill>
                      <a:schemeClr val="bg2">
                        <a:lumMod val="50000"/>
                      </a:schemeClr>
                    </a:solidFill>
                    <a:latin typeface="서울한강 장체 M" panose="02020503020101020101" pitchFamily="18" charset="-127"/>
                    <a:ea typeface="서울한강 장체 M" panose="02020503020101020101" pitchFamily="18" charset="-127"/>
                    <a:cs typeface="Helvetica" panose="020B0604020202020204" pitchFamily="34" charset="0"/>
                  </a:rPr>
                  <a:t>4,7)</a:t>
                </a:r>
                <a:endParaRPr lang="en-US" altLang="ko-KR" sz="1800" dirty="0">
                  <a:solidFill>
                    <a:schemeClr val="bg2">
                      <a:lumMod val="50000"/>
                    </a:schemeClr>
                  </a:solidFill>
                  <a:latin typeface="서울한강 장체 M" panose="02020503020101020101" pitchFamily="18" charset="-127"/>
                  <a:ea typeface="서울한강 장체 M" panose="02020503020101020101" pitchFamily="18" charset="-127"/>
                  <a:cs typeface="Helvetica" panose="020B0604020202020204" pitchFamily="34" charset="0"/>
                </a:endParaRPr>
              </a:p>
              <a:p>
                <a:pPr algn="l"/>
                <a:r>
                  <a:rPr lang="en-US" altLang="ko-KR" sz="1800" dirty="0">
                    <a:solidFill>
                      <a:schemeClr val="bg2">
                        <a:lumMod val="50000"/>
                      </a:schemeClr>
                    </a:solidFill>
                    <a:latin typeface="서울한강 장체 M" panose="02020503020101020101" pitchFamily="18" charset="-127"/>
                    <a:ea typeface="서울한강 장체 M" panose="02020503020101020101" pitchFamily="18" charset="-127"/>
                    <a:cs typeface="Helvetica" panose="020B0604020202020204" pitchFamily="34" charset="0"/>
                  </a:rPr>
                  <a:t> Mauricio Vargas</a:t>
                </a:r>
                <a:r>
                  <a:rPr lang="en-US" altLang="ko-KR" sz="1800" baseline="30000" dirty="0">
                    <a:solidFill>
                      <a:schemeClr val="bg2">
                        <a:lumMod val="50000"/>
                      </a:schemeClr>
                    </a:solidFill>
                    <a:latin typeface="서울한강 장체 M" panose="02020503020101020101" pitchFamily="18" charset="-127"/>
                    <a:ea typeface="서울한강 장체 M" panose="02020503020101020101" pitchFamily="18" charset="-127"/>
                    <a:cs typeface="Helvetica" panose="020B0604020202020204" pitchFamily="34" charset="0"/>
                  </a:rPr>
                  <a:t>5)</a:t>
                </a:r>
                <a:endParaRPr lang="en-US" altLang="ko-KR" sz="1800" dirty="0">
                  <a:solidFill>
                    <a:schemeClr val="bg2">
                      <a:lumMod val="50000"/>
                    </a:schemeClr>
                  </a:solidFill>
                  <a:latin typeface="서울한강 장체 M" panose="02020503020101020101" pitchFamily="18" charset="-127"/>
                  <a:ea typeface="서울한강 장체 M" panose="02020503020101020101" pitchFamily="18" charset="-127"/>
                  <a:cs typeface="Helvetica" panose="020B0604020202020204" pitchFamily="34" charset="0"/>
                </a:endParaRPr>
              </a:p>
              <a:p>
                <a:pPr algn="l"/>
                <a:r>
                  <a:rPr lang="en-US" altLang="ko-KR" sz="1800" dirty="0">
                    <a:solidFill>
                      <a:schemeClr val="bg2">
                        <a:lumMod val="50000"/>
                      </a:schemeClr>
                    </a:solidFill>
                    <a:latin typeface="서울한강 장체 M" panose="02020503020101020101" pitchFamily="18" charset="-127"/>
                    <a:ea typeface="서울한강 장체 M" panose="02020503020101020101" pitchFamily="18" charset="-127"/>
                    <a:cs typeface="Helvetica" panose="020B0604020202020204" pitchFamily="34" charset="0"/>
                  </a:rPr>
                  <a:t> Akihito Ishizaki</a:t>
                </a:r>
                <a:r>
                  <a:rPr lang="en-US" altLang="ko-KR" sz="1800" baseline="30000" dirty="0">
                    <a:solidFill>
                      <a:schemeClr val="bg2">
                        <a:lumMod val="50000"/>
                      </a:schemeClr>
                    </a:solidFill>
                    <a:latin typeface="서울한강 장체 M" panose="02020503020101020101" pitchFamily="18" charset="-127"/>
                    <a:ea typeface="서울한강 장체 M" panose="02020503020101020101" pitchFamily="18" charset="-127"/>
                    <a:cs typeface="Helvetica" panose="020B0604020202020204" pitchFamily="34" charset="0"/>
                  </a:rPr>
                  <a:t>4,6*)</a:t>
                </a:r>
                <a:endParaRPr lang="en-US" altLang="ko-KR" sz="1800" dirty="0">
                  <a:solidFill>
                    <a:schemeClr val="bg2">
                      <a:lumMod val="50000"/>
                    </a:schemeClr>
                  </a:solidFill>
                  <a:latin typeface="서울한강 장체 M" panose="02020503020101020101" pitchFamily="18" charset="-127"/>
                  <a:ea typeface="서울한강 장체 M" panose="02020503020101020101" pitchFamily="18" charset="-127"/>
                  <a:cs typeface="Helvetica" panose="020B0604020202020204" pitchFamily="34" charset="0"/>
                </a:endParaRPr>
              </a:p>
              <a:p>
                <a:pPr algn="l"/>
                <a:r>
                  <a:rPr lang="en-US" altLang="ko-KR" sz="1800" dirty="0">
                    <a:solidFill>
                      <a:schemeClr val="bg2">
                        <a:lumMod val="50000"/>
                      </a:schemeClr>
                    </a:solidFill>
                    <a:latin typeface="서울한강 장체 M" panose="02020503020101020101" pitchFamily="18" charset="-127"/>
                    <a:ea typeface="서울한강 장체 M" panose="02020503020101020101" pitchFamily="18" charset="-127"/>
                    <a:cs typeface="Helvetica" panose="020B0604020202020204" pitchFamily="34" charset="0"/>
                  </a:rPr>
                  <a:t> Jun Minagawa</a:t>
                </a:r>
                <a:r>
                  <a:rPr lang="en-US" altLang="ko-KR" sz="1800" baseline="30000" dirty="0">
                    <a:solidFill>
                      <a:schemeClr val="bg2">
                        <a:lumMod val="50000"/>
                      </a:schemeClr>
                    </a:solidFill>
                    <a:latin typeface="서울한강 장체 M" panose="02020503020101020101" pitchFamily="18" charset="-127"/>
                    <a:ea typeface="서울한강 장체 M" panose="02020503020101020101" pitchFamily="18" charset="-127"/>
                    <a:cs typeface="Helvetica" panose="020B0604020202020204" pitchFamily="34" charset="0"/>
                  </a:rPr>
                  <a:t>1,2*</a:t>
                </a:r>
                <a:endParaRPr lang="en-US" altLang="ko-KR" sz="1800" dirty="0">
                  <a:solidFill>
                    <a:schemeClr val="bg2">
                      <a:lumMod val="50000"/>
                    </a:schemeClr>
                  </a:solidFill>
                  <a:latin typeface="서울한강 장체 M" panose="02020503020101020101" pitchFamily="18" charset="-127"/>
                  <a:ea typeface="서울한강 장체 M" panose="02020503020101020101" pitchFamily="18" charset="-127"/>
                  <a:cs typeface="Helvetica" panose="020B0604020202020204" pitchFamily="34" charset="0"/>
                </a:endParaRPr>
              </a:p>
              <a:p>
                <a:pPr algn="l"/>
                <a:r>
                  <a:rPr lang="en-US" altLang="ko-KR" sz="1800" dirty="0">
                    <a:solidFill>
                      <a:schemeClr val="bg2">
                        <a:lumMod val="50000"/>
                      </a:schemeClr>
                    </a:solidFill>
                    <a:latin typeface="서울한강 장체 M" panose="02020503020101020101" pitchFamily="18" charset="-127"/>
                    <a:ea typeface="서울한강 장체 M" panose="02020503020101020101" pitchFamily="18" charset="-127"/>
                    <a:cs typeface="Helvetica" panose="020B0604020202020204" pitchFamily="34" charset="0"/>
                  </a:rPr>
                  <a:t> </a:t>
                </a:r>
                <a:r>
                  <a:rPr lang="en-US" altLang="ko-KR" sz="1800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서울한강 장체 M" panose="02020503020101020101" pitchFamily="18" charset="-127"/>
                    <a:ea typeface="서울한강 장체 M" panose="02020503020101020101" pitchFamily="18" charset="-127"/>
                    <a:cs typeface="Helvetica" panose="020B0604020202020204" pitchFamily="34" charset="0"/>
                  </a:rPr>
                  <a:t>Heetae</a:t>
                </a:r>
                <a:r>
                  <a:rPr lang="en-US" altLang="ko-KR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서울한강 장체 M" panose="02020503020101020101" pitchFamily="18" charset="-127"/>
                    <a:ea typeface="서울한강 장체 M" panose="02020503020101020101" pitchFamily="18" charset="-127"/>
                    <a:cs typeface="Helvetica" panose="020B0604020202020204" pitchFamily="34" charset="0"/>
                  </a:rPr>
                  <a:t> Kim</a:t>
                </a:r>
                <a:r>
                  <a:rPr lang="en-US" altLang="ko-KR" sz="1800" b="1" baseline="30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서울한강 장체 M" panose="02020503020101020101" pitchFamily="18" charset="-127"/>
                    <a:ea typeface="서울한강 장체 M" panose="02020503020101020101" pitchFamily="18" charset="-127"/>
                    <a:cs typeface="Helvetica" panose="020B0604020202020204" pitchFamily="34" charset="0"/>
                  </a:rPr>
                  <a:t>3*</a:t>
                </a:r>
                <a:endParaRPr lang="ko-KR" alt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서울한강 장체 M" panose="02020503020101020101" pitchFamily="18" charset="-127"/>
                  <a:ea typeface="서울한강 장체 M" panose="02020503020101020101" pitchFamily="18" charset="-127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부제목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396544" y="3429000"/>
                <a:ext cx="10819275" cy="2845307"/>
              </a:xfrm>
              <a:blipFill>
                <a:blip r:embed="rId3"/>
                <a:stretch>
                  <a:fillRect t="-2575" b="-2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3441"/>
          <a:stretch/>
        </p:blipFill>
        <p:spPr>
          <a:xfrm>
            <a:off x="52904" y="53119"/>
            <a:ext cx="1466864" cy="154624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12374"/>
            <a:ext cx="12192000" cy="3056467"/>
          </a:xfrm>
          <a:prstGeom prst="rect">
            <a:avLst/>
          </a:prstGeom>
          <a:solidFill>
            <a:schemeClr val="tx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DBF2DC-B3FD-4D75-A898-19FD035A20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682" y="3680368"/>
            <a:ext cx="1272972" cy="10251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27E2A13-C7B3-40C1-8191-3E198F958A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760" y="5467873"/>
            <a:ext cx="1444695" cy="69113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2368AC6-B23D-494F-BE59-C358DB52793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5" t="9107" r="11542" b="8721"/>
          <a:stretch/>
        </p:blipFill>
        <p:spPr>
          <a:xfrm>
            <a:off x="6610149" y="5079296"/>
            <a:ext cx="1178143" cy="12881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4D0C2B-D3F6-490B-9361-3AA310308840}"/>
                  </a:ext>
                </a:extLst>
              </p:cNvPr>
              <p:cNvSpPr txBox="1"/>
              <p:nvPr/>
            </p:nvSpPr>
            <p:spPr>
              <a:xfrm>
                <a:off x="398963" y="6321752"/>
                <a:ext cx="18785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200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†</m:t>
                    </m:r>
                  </m:oMath>
                </a14:m>
                <a:r>
                  <a:rPr lang="en-US" altLang="ko-KR" sz="1200" dirty="0"/>
                  <a:t>equally contributed</a:t>
                </a:r>
              </a:p>
              <a:p>
                <a:r>
                  <a:rPr lang="en-US" altLang="ko-KR" sz="1200" dirty="0"/>
                  <a:t>*corresponding author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4D0C2B-D3F6-490B-9361-3AA310308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63" y="6321752"/>
                <a:ext cx="1878581" cy="461665"/>
              </a:xfrm>
              <a:prstGeom prst="rect">
                <a:avLst/>
              </a:prstGeom>
              <a:blipFill>
                <a:blip r:embed="rId8"/>
                <a:stretch>
                  <a:fillRect t="-1316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직사각형 24">
            <a:extLst>
              <a:ext uri="{FF2B5EF4-FFF2-40B4-BE49-F238E27FC236}">
                <a16:creationId xmlns:a16="http://schemas.microsoft.com/office/drawing/2014/main" id="{38319B2F-FC7C-47D7-A673-7E23CCECCC54}"/>
              </a:ext>
            </a:extLst>
          </p:cNvPr>
          <p:cNvSpPr/>
          <p:nvPr/>
        </p:nvSpPr>
        <p:spPr>
          <a:xfrm>
            <a:off x="304124" y="3363107"/>
            <a:ext cx="2229526" cy="2845307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92E513D-9C47-49A9-B5B9-D33AF479B3DC}"/>
              </a:ext>
            </a:extLst>
          </p:cNvPr>
          <p:cNvSpPr/>
          <p:nvPr/>
        </p:nvSpPr>
        <p:spPr>
          <a:xfrm>
            <a:off x="4954616" y="331103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aseline="30000" dirty="0">
                <a:solidFill>
                  <a:schemeClr val="bg2">
                    <a:lumMod val="50000"/>
                  </a:schemeClr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  <a:cs typeface="Helvetica" panose="020B0604020202020204" pitchFamily="34" charset="0"/>
              </a:rPr>
              <a:t>1)</a:t>
            </a:r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48ADE00-5C38-48E9-A140-1080BC156060}"/>
              </a:ext>
            </a:extLst>
          </p:cNvPr>
          <p:cNvGrpSpPr/>
          <p:nvPr/>
        </p:nvGrpSpPr>
        <p:grpSpPr>
          <a:xfrm>
            <a:off x="5712282" y="3617485"/>
            <a:ext cx="2705278" cy="913170"/>
            <a:chOff x="8378586" y="5207713"/>
            <a:chExt cx="3509270" cy="118455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6BFDB68-F1E9-489B-8CDF-CB59921119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6" t="8959" r="11674" b="5285"/>
            <a:stretch/>
          </p:blipFill>
          <p:spPr>
            <a:xfrm>
              <a:off x="8378586" y="5337644"/>
              <a:ext cx="3509270" cy="1054627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4DAB156-1984-42F1-A3F3-D687150EE3E1}"/>
                </a:ext>
              </a:extLst>
            </p:cNvPr>
            <p:cNvSpPr/>
            <p:nvPr/>
          </p:nvSpPr>
          <p:spPr>
            <a:xfrm>
              <a:off x="11462380" y="5207713"/>
              <a:ext cx="4235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aseline="30000" dirty="0">
                  <a:solidFill>
                    <a:schemeClr val="bg2">
                      <a:lumMod val="50000"/>
                    </a:schemeClr>
                  </a:solidFill>
                  <a:latin typeface="서울남산 장체 M" panose="02020503020101020101" pitchFamily="18" charset="-127"/>
                  <a:ea typeface="서울남산 장체 M" panose="02020503020101020101" pitchFamily="18" charset="-127"/>
                  <a:cs typeface="Helvetica" panose="020B0604020202020204" pitchFamily="34" charset="0"/>
                </a:rPr>
                <a:t>2,6)</a:t>
              </a:r>
              <a:endParaRPr lang="ko-KR" altLang="en-US" dirty="0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AD6424BE-B777-457A-A4DC-F2EF7521F53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1" t="19872" r="17565" b="17417"/>
          <a:stretch/>
        </p:blipFill>
        <p:spPr>
          <a:xfrm>
            <a:off x="9240469" y="3596603"/>
            <a:ext cx="2312488" cy="884599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C2F1BF3B-F3CB-4724-907C-6AB1B0C7186C}"/>
              </a:ext>
            </a:extLst>
          </p:cNvPr>
          <p:cNvSpPr/>
          <p:nvPr/>
        </p:nvSpPr>
        <p:spPr>
          <a:xfrm>
            <a:off x="11522017" y="349570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aseline="30000" dirty="0">
                <a:solidFill>
                  <a:schemeClr val="bg2">
                    <a:lumMod val="50000"/>
                  </a:schemeClr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  <a:cs typeface="Helvetica" panose="020B0604020202020204" pitchFamily="34" charset="0"/>
              </a:rPr>
              <a:t>3)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3981FB9-E60E-4173-9E5F-515659AC059D}"/>
              </a:ext>
            </a:extLst>
          </p:cNvPr>
          <p:cNvSpPr/>
          <p:nvPr/>
        </p:nvSpPr>
        <p:spPr>
          <a:xfrm>
            <a:off x="4952655" y="5194995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aseline="30000" dirty="0">
                <a:solidFill>
                  <a:schemeClr val="bg2">
                    <a:lumMod val="50000"/>
                  </a:schemeClr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  <a:cs typeface="Helvetica" panose="020B0604020202020204" pitchFamily="34" charset="0"/>
              </a:rPr>
              <a:t>4)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C510D0-2D3B-4744-A3A9-5E2A34558F45}"/>
              </a:ext>
            </a:extLst>
          </p:cNvPr>
          <p:cNvSpPr/>
          <p:nvPr/>
        </p:nvSpPr>
        <p:spPr>
          <a:xfrm>
            <a:off x="7876224" y="495639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aseline="30000" dirty="0">
                <a:solidFill>
                  <a:schemeClr val="bg2">
                    <a:lumMod val="50000"/>
                  </a:schemeClr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  <a:cs typeface="Helvetica" panose="020B0604020202020204" pitchFamily="34" charset="0"/>
              </a:rPr>
              <a:t>5)</a:t>
            </a:r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A9F0E70-3B5F-4B73-BFFC-981CA36965CD}"/>
              </a:ext>
            </a:extLst>
          </p:cNvPr>
          <p:cNvGrpSpPr/>
          <p:nvPr/>
        </p:nvGrpSpPr>
        <p:grpSpPr>
          <a:xfrm>
            <a:off x="9655419" y="4922172"/>
            <a:ext cx="1666038" cy="1470099"/>
            <a:chOff x="9083838" y="3203134"/>
            <a:chExt cx="2179957" cy="1923577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9E8BE3D-92B7-4A23-86D1-6B00A055F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3838" y="3203134"/>
              <a:ext cx="1915027" cy="1923577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03630D4-EFDF-4D7B-8BF8-BB0EC747881F}"/>
                </a:ext>
              </a:extLst>
            </p:cNvPr>
            <p:cNvSpPr/>
            <p:nvPr/>
          </p:nvSpPr>
          <p:spPr>
            <a:xfrm>
              <a:off x="10950889" y="3311036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aseline="30000" dirty="0">
                  <a:solidFill>
                    <a:schemeClr val="bg2">
                      <a:lumMod val="50000"/>
                    </a:schemeClr>
                  </a:solidFill>
                  <a:latin typeface="서울남산 장체 M" panose="02020503020101020101" pitchFamily="18" charset="-127"/>
                  <a:ea typeface="서울남산 장체 M" panose="02020503020101020101" pitchFamily="18" charset="-127"/>
                  <a:cs typeface="Helvetica" panose="020B0604020202020204" pitchFamily="34" charset="0"/>
                </a:rPr>
                <a:t>7)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3545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36"/>
    </mc:Choice>
    <mc:Fallback xmlns="">
      <p:transition spd="slow" advTm="18636"/>
    </mc:Fallback>
  </mc:AlternateContent>
  <p:extLst>
    <p:ext uri="{3A86A75C-4F4B-4683-9AE1-C65F6400EC91}">
      <p14:laserTraceLst xmlns:p14="http://schemas.microsoft.com/office/powerpoint/2010/main">
        <p14:tracePtLst>
          <p14:tracePt t="7853" x="603250" y="5505450"/>
          <p14:tracePt t="8005" x="603250" y="5492750"/>
          <p14:tracePt t="8018" x="603250" y="5473700"/>
          <p14:tracePt t="8028" x="615950" y="5441950"/>
          <p14:tracePt t="8039" x="654050" y="5410200"/>
          <p14:tracePt t="8056" x="685800" y="5359400"/>
          <p14:tracePt t="8073" x="819150" y="5245100"/>
          <p14:tracePt t="8089" x="990600" y="5073650"/>
          <p14:tracePt t="8105" x="1301750" y="4832350"/>
          <p14:tracePt t="8107" x="1352550" y="4794250"/>
          <p14:tracePt t="8122" x="1651000" y="4591050"/>
          <p14:tracePt t="8138" x="2006600" y="4362450"/>
          <p14:tracePt t="8140" x="2057400" y="4330700"/>
          <p14:tracePt t="8154" x="2266950" y="4203700"/>
          <p14:tracePt t="8170" x="2489200" y="4064000"/>
          <p14:tracePt t="8171" x="2508250" y="4044950"/>
          <p14:tracePt t="8186" x="2609850" y="3975100"/>
          <p14:tracePt t="8202" x="2622550" y="3962400"/>
          <p14:tracePt t="8219" x="2641600" y="3962400"/>
          <p14:tracePt t="8236" x="2679700" y="3962400"/>
          <p14:tracePt t="8254" x="2844800" y="3854450"/>
          <p14:tracePt t="8270" x="3111500" y="3708400"/>
          <p14:tracePt t="8287" x="3371850" y="3581400"/>
          <p14:tracePt t="8303" x="3657600" y="3416300"/>
          <p14:tracePt t="8304" x="3702050" y="3397250"/>
          <p14:tracePt t="8321" x="4108450" y="3168650"/>
          <p14:tracePt t="8337" x="4591050" y="2971800"/>
          <p14:tracePt t="8353" x="5194300" y="2749550"/>
          <p14:tracePt t="8370" x="5759450" y="2584450"/>
          <p14:tracePt t="8370" x="5797550" y="2565400"/>
          <p14:tracePt t="8386" x="6248400" y="2470150"/>
          <p14:tracePt t="8403" x="6546850" y="2451100"/>
          <p14:tracePt t="8420" x="6610350" y="2432050"/>
          <p14:tracePt t="8453" x="6610350" y="2495550"/>
          <p14:tracePt t="8469" x="6610350" y="2559050"/>
          <p14:tracePt t="8486" x="6565900" y="2654300"/>
          <p14:tracePt t="8502" x="6515100" y="2774950"/>
          <p14:tracePt t="8519" x="6426200" y="2914650"/>
          <p14:tracePt t="8536" x="6337300" y="3028950"/>
          <p14:tracePt t="8552" x="6216650" y="3117850"/>
          <p14:tracePt t="8569" x="6051550" y="3136900"/>
          <p14:tracePt t="8588" x="5727700" y="3105150"/>
          <p14:tracePt t="8590" x="5689600" y="3073400"/>
          <p14:tracePt t="8603" x="5283200" y="2914650"/>
          <p14:tracePt t="8604" x="5245100" y="2889250"/>
          <p14:tracePt t="8621" x="4737100" y="2654300"/>
          <p14:tracePt t="8637" x="4298950" y="2406650"/>
          <p14:tracePt t="8654" x="4013200" y="2190750"/>
          <p14:tracePt t="8670" x="3841750" y="1936750"/>
          <p14:tracePt t="8671" x="3822700" y="1936750"/>
          <p14:tracePt t="8687" x="3765550" y="1695450"/>
          <p14:tracePt t="8703" x="3835400" y="1485900"/>
          <p14:tracePt t="8720" x="4165600" y="1193800"/>
          <p14:tracePt t="8737" x="4622800" y="990600"/>
          <p14:tracePt t="8738" x="4705350" y="965200"/>
          <p14:tracePt t="8754" x="5276850" y="844550"/>
          <p14:tracePt t="8770" x="6102350" y="755650"/>
          <p14:tracePt t="8787" x="6915150" y="711200"/>
          <p14:tracePt t="8803" x="7512050" y="711200"/>
          <p14:tracePt t="8820" x="7962900" y="819150"/>
          <p14:tracePt t="8821" x="7975600" y="819150"/>
          <p14:tracePt t="8836" x="8108950" y="927100"/>
          <p14:tracePt t="8853" x="8147050" y="1022350"/>
          <p14:tracePt t="8871" x="8147050" y="1136650"/>
          <p14:tracePt t="8887" x="8115300" y="1301750"/>
          <p14:tracePt t="8904" x="8032750" y="1498600"/>
          <p14:tracePt t="8920" x="7874000" y="1733550"/>
          <p14:tracePt t="8921" x="7874000" y="1752600"/>
          <p14:tracePt t="8937" x="7639050" y="2063750"/>
          <p14:tracePt t="8954" x="7480300" y="2286000"/>
          <p14:tracePt t="8970" x="7315200" y="2495550"/>
          <p14:tracePt t="8988" x="7181850" y="2667000"/>
          <p14:tracePt t="9004" x="7061200" y="2800350"/>
          <p14:tracePt t="9020" x="6965950" y="2901950"/>
          <p14:tracePt t="9035" x="6883400" y="2965450"/>
          <p14:tracePt t="9052" x="6775450" y="3067050"/>
          <p14:tracePt t="9069" x="6692900" y="3149600"/>
          <p14:tracePt t="9086" x="6591300" y="3251200"/>
          <p14:tracePt t="9103" x="6496050" y="3321050"/>
          <p14:tracePt t="9120" x="6388100" y="3429000"/>
          <p14:tracePt t="9136" x="6267450" y="3568700"/>
          <p14:tracePt t="9153" x="6121400" y="3759200"/>
          <p14:tracePt t="9170" x="6019800" y="3892550"/>
          <p14:tracePt t="9171" x="6007100" y="3892550"/>
          <p14:tracePt t="9186" x="5937250" y="3994150"/>
          <p14:tracePt t="9203" x="5886450" y="4044950"/>
          <p14:tracePt t="9219" x="5867400" y="4095750"/>
          <p14:tracePt t="9263" x="5848350" y="4095750"/>
          <p14:tracePt t="9307" x="5848350" y="4108450"/>
          <p14:tracePt t="9315" x="5848350" y="4127500"/>
          <p14:tracePt t="9325" x="5835650" y="4140200"/>
          <p14:tracePt t="9339" x="5816600" y="4159250"/>
          <p14:tracePt t="9354" x="5784850" y="4178300"/>
          <p14:tracePt t="9373" x="5746750" y="4197350"/>
          <p14:tracePt t="9389" x="5715000" y="4210050"/>
          <p14:tracePt t="9405" x="5702300" y="4210050"/>
          <p14:tracePt t="9436" x="5683250" y="4210050"/>
          <p14:tracePt t="9453" x="5670550" y="4210050"/>
          <p14:tracePt t="9470" x="5600700" y="4210050"/>
          <p14:tracePt t="9486" x="5435600" y="4165600"/>
          <p14:tracePt t="9503" x="5156200" y="4057650"/>
          <p14:tracePt t="9520" x="4794250" y="3886200"/>
          <p14:tracePt t="9537" x="4375150" y="3695700"/>
          <p14:tracePt t="9553" x="4025900" y="3524250"/>
          <p14:tracePt t="9554" x="4006850" y="3505200"/>
          <p14:tracePt t="9556" x="3968750" y="3486150"/>
          <p14:tracePt t="9570" x="3663950" y="3340100"/>
          <p14:tracePt t="9587" x="3232150" y="3149600"/>
          <p14:tracePt t="9604" x="2692400" y="2889250"/>
          <p14:tracePt t="9621" x="2051050" y="2540000"/>
          <p14:tracePt t="9637" x="1479550" y="2197100"/>
          <p14:tracePt t="9654" x="1060450" y="1981200"/>
          <p14:tracePt t="9655" x="1028700" y="1962150"/>
          <p14:tracePt t="9671" x="857250" y="1841500"/>
          <p14:tracePt t="9686" x="806450" y="1790700"/>
          <p14:tracePt t="9703" x="787400" y="1758950"/>
          <p14:tracePt t="9719" x="787400" y="1676400"/>
          <p14:tracePt t="9736" x="850900" y="1479550"/>
          <p14:tracePt t="9752" x="1143000" y="1219200"/>
          <p14:tracePt t="9770" x="1866900" y="895350"/>
          <p14:tracePt t="9786" x="2921000" y="488950"/>
          <p14:tracePt t="9803" x="4203700" y="222250"/>
          <p14:tracePt t="9804" x="4273550" y="222250"/>
          <p14:tracePt t="9820" x="5448300" y="171450"/>
          <p14:tracePt t="9837" x="6718300" y="171450"/>
          <p14:tracePt t="9838" x="6756400" y="171450"/>
          <p14:tracePt t="9853" x="7581900" y="368300"/>
          <p14:tracePt t="9870" x="8134350" y="603250"/>
          <p14:tracePt t="9886" x="8312150" y="819150"/>
          <p14:tracePt t="9904" x="8369300" y="1066800"/>
          <p14:tracePt t="9920" x="8369300" y="1390650"/>
          <p14:tracePt t="9937" x="8223250" y="1790700"/>
          <p14:tracePt t="9954" x="8058150" y="2089150"/>
          <p14:tracePt t="9970" x="7899400" y="2286000"/>
          <p14:tracePt t="9987" x="7747000" y="2406650"/>
          <p14:tracePt t="10003" x="7562850" y="2495550"/>
          <p14:tracePt t="10021" x="7308850" y="2565400"/>
          <p14:tracePt t="10037" x="6915150" y="2622550"/>
          <p14:tracePt t="10038" x="6858000" y="2622550"/>
          <p14:tracePt t="10053" x="6483350" y="2660650"/>
          <p14:tracePt t="10057" x="6388100" y="2679700"/>
          <p14:tracePt t="10071" x="6019800" y="2736850"/>
          <p14:tracePt t="10087" x="5664200" y="2774950"/>
          <p14:tracePt t="10103" x="5410200" y="2794000"/>
          <p14:tracePt t="10119" x="5245100" y="2794000"/>
          <p14:tracePt t="10136" x="5130800" y="2794000"/>
          <p14:tracePt t="10154" x="5086350" y="2768600"/>
          <p14:tracePt t="10169" x="5067300" y="2768600"/>
          <p14:tracePt t="10241" x="5067300" y="2749550"/>
          <p14:tracePt t="10257" x="5067300" y="2736850"/>
          <p14:tracePt t="10338" x="5048250" y="2749550"/>
          <p14:tracePt t="10343" x="5035550" y="2762250"/>
          <p14:tracePt t="10353" x="5016500" y="2794000"/>
          <p14:tracePt t="10370" x="4946650" y="2863850"/>
          <p14:tracePt t="10386" x="4914900" y="2914650"/>
          <p14:tracePt t="10403" x="4883150" y="2978150"/>
          <p14:tracePt t="10419" x="4845050" y="3111500"/>
          <p14:tracePt t="10436" x="4794250" y="3429000"/>
          <p14:tracePt t="10453" x="4749800" y="3854450"/>
          <p14:tracePt t="10469" x="4699000" y="4057650"/>
          <p14:tracePt t="10486" x="4686300" y="4121150"/>
          <p14:tracePt t="10502" x="4667250" y="4191000"/>
          <p14:tracePt t="10503" x="4667250" y="4203700"/>
          <p14:tracePt t="10519" x="4667250" y="4318000"/>
          <p14:tracePt t="10536" x="4743450" y="4565650"/>
          <p14:tracePt t="10552" x="4889500" y="4972050"/>
          <p14:tracePt t="10554" x="4889500" y="4991100"/>
          <p14:tracePt t="10569" x="4953000" y="5384800"/>
          <p14:tracePt t="10586" x="4953000" y="5645150"/>
          <p14:tracePt t="10603" x="4984750" y="5772150"/>
          <p14:tracePt t="10620" x="4984750" y="5842000"/>
          <p14:tracePt t="10636" x="5035550" y="5937250"/>
          <p14:tracePt t="10652" x="5111750" y="6000750"/>
          <p14:tracePt t="10653" x="5111750" y="6019800"/>
          <p14:tracePt t="10669" x="5213350" y="6032500"/>
          <p14:tracePt t="10686" x="5257800" y="6032500"/>
          <p14:tracePt t="10702" x="5276850" y="6032500"/>
          <p14:tracePt t="10719" x="5327650" y="6007100"/>
          <p14:tracePt t="10736" x="5391150" y="5943600"/>
          <p14:tracePt t="10753" x="5454650" y="5880100"/>
          <p14:tracePt t="10770" x="5588000" y="5829300"/>
          <p14:tracePt t="10786" x="5759450" y="5810250"/>
          <p14:tracePt t="10803" x="5969000" y="5810250"/>
          <p14:tracePt t="10820" x="6172200" y="5822950"/>
          <p14:tracePt t="10837" x="6457950" y="5918200"/>
          <p14:tracePt t="10854" x="6896100" y="6070600"/>
          <p14:tracePt t="10855" x="6927850" y="6089650"/>
          <p14:tracePt t="10870" x="7353300" y="6267450"/>
          <p14:tracePt t="10887" x="7943850" y="6508750"/>
          <p14:tracePt t="10904" x="8401050" y="6686550"/>
          <p14:tracePt t="10920" x="8813800" y="6851650"/>
          <p14:tracePt t="10937" x="8978900" y="6851650"/>
          <p14:tracePt t="10953" x="9029700" y="6851650"/>
          <p14:tracePt t="10970" x="9048750" y="6851650"/>
          <p14:tracePt t="11106" x="9036050" y="6851650"/>
          <p14:tracePt t="11191" x="9036050" y="6845300"/>
          <p14:tracePt t="11201" x="9017000" y="6826250"/>
          <p14:tracePt t="11222" x="9017000" y="6794500"/>
          <p14:tracePt t="11341" x="9017000" y="6807200"/>
          <p14:tracePt t="11351" x="9004300" y="6807200"/>
          <p14:tracePt t="11444" x="9004300" y="6794500"/>
          <p14:tracePt t="11450" x="8985250" y="6775450"/>
          <p14:tracePt t="11561" x="8972550" y="6775450"/>
          <p14:tracePt t="11582" x="8953500" y="6788150"/>
          <p14:tracePt t="11591" x="8953500" y="6807200"/>
          <p14:tracePt t="11604" x="8934450" y="6807200"/>
          <p14:tracePt t="11675" x="8934450" y="6794500"/>
          <p14:tracePt t="11681" x="8934450" y="6781800"/>
          <p14:tracePt t="11687" x="8934450" y="6750050"/>
          <p14:tracePt t="11704" x="8921750" y="6731000"/>
          <p14:tracePt t="11721" x="8902700" y="6711950"/>
          <p14:tracePt t="11798" x="8870950" y="6711950"/>
          <p14:tracePt t="11804" x="8851900" y="6711950"/>
          <p14:tracePt t="11820" x="8769350" y="6724650"/>
          <p14:tracePt t="11838" x="8623300" y="6724650"/>
          <p14:tracePt t="11855" x="8375650" y="6673850"/>
          <p14:tracePt t="11858" x="8299450" y="6654800"/>
          <p14:tracePt t="11873" x="7975600" y="6578600"/>
          <p14:tracePt t="11888" x="7581900" y="6419850"/>
          <p14:tracePt t="11890" x="7562850" y="6419850"/>
          <p14:tracePt t="11905" x="7143750" y="6223000"/>
          <p14:tracePt t="11922" x="6216650" y="5835650"/>
          <p14:tracePt t="11938" x="4749800" y="5372100"/>
          <p14:tracePt t="11939" x="4641850" y="5321300"/>
          <p14:tracePt t="11955" x="2921000" y="4870450"/>
          <p14:tracePt t="11971" x="946150" y="4464050"/>
          <p14:tracePt t="11973" x="838200" y="4432300"/>
          <p14:tracePt t="11988" x="0" y="4203700"/>
          <p14:tracePt t="12005" x="0" y="4051300"/>
          <p14:tracePt t="12022" x="0" y="3987800"/>
          <p14:tracePt t="12038" x="0" y="3968750"/>
          <p14:tracePt t="12054" x="0" y="3956050"/>
          <p14:tracePt t="12093" x="6350" y="3937000"/>
          <p14:tracePt t="12099" x="25400" y="3924300"/>
          <p14:tracePt t="12121" x="120650" y="3790950"/>
          <p14:tracePt t="12138" x="222250" y="3657600"/>
          <p14:tracePt t="12156" x="342900" y="3473450"/>
          <p14:tracePt t="12172" x="501650" y="3270250"/>
          <p14:tracePt t="12190" x="654050" y="3124200"/>
          <p14:tracePt t="12205" x="793750" y="3003550"/>
          <p14:tracePt t="12221" x="965200" y="2933700"/>
          <p14:tracePt t="12239" x="1212850" y="2876550"/>
          <p14:tracePt t="12255" x="1600200" y="2876550"/>
          <p14:tracePt t="12256" x="1631950" y="2876550"/>
          <p14:tracePt t="12272" x="2095500" y="2908300"/>
          <p14:tracePt t="12288" x="2749550" y="2933700"/>
          <p14:tracePt t="12290" x="2825750" y="2952750"/>
          <p14:tracePt t="12305" x="3619500" y="2971800"/>
          <p14:tracePt t="12322" x="4610100" y="2997200"/>
          <p14:tracePt t="12323" x="4679950" y="2997200"/>
          <p14:tracePt t="12339" x="5562600" y="2984500"/>
          <p14:tracePt t="12341" x="5740400" y="2959100"/>
          <p14:tracePt t="12355" x="6451600" y="2851150"/>
          <p14:tracePt t="12372" x="7131050" y="2647950"/>
          <p14:tracePt t="12374" x="7207250" y="2628900"/>
          <p14:tracePt t="12390" x="7664450" y="2432050"/>
          <p14:tracePt t="12391" x="7721600" y="2432050"/>
          <p14:tracePt t="12406" x="7962900" y="2324100"/>
          <p14:tracePt t="12407" x="7981950" y="2305050"/>
          <p14:tracePt t="12420" x="8115300" y="2292350"/>
          <p14:tracePt t="12437" x="8197850" y="2292350"/>
          <p14:tracePt t="12453" x="8280400" y="2317750"/>
          <p14:tracePt t="12470" x="8382000" y="2451100"/>
          <p14:tracePt t="12486" x="8559800" y="2698750"/>
          <p14:tracePt t="12503" x="8756650" y="2978150"/>
          <p14:tracePt t="12520" x="8953500" y="3327400"/>
          <p14:tracePt t="12521" x="8985250" y="3359150"/>
          <p14:tracePt t="12536" x="9105900" y="3695700"/>
          <p14:tracePt t="12553" x="9124950" y="3962400"/>
          <p14:tracePt t="12555" x="9124950" y="3994150"/>
          <p14:tracePt t="12570" x="9112250" y="4191000"/>
          <p14:tracePt t="12586" x="9061450" y="4324350"/>
          <p14:tracePt t="12603" x="9061450" y="4337050"/>
          <p14:tracePt t="12636" x="8991600" y="4337050"/>
          <p14:tracePt t="12654" x="8794750" y="4337050"/>
          <p14:tracePt t="12670" x="8578850" y="4337050"/>
          <p14:tracePt t="12670" x="8559800" y="4337050"/>
          <p14:tracePt t="12687" x="8324850" y="4413250"/>
          <p14:tracePt t="12703" x="8070850" y="4502150"/>
          <p14:tracePt t="12704" x="8070850" y="4521200"/>
          <p14:tracePt t="12720" x="7791450" y="4667250"/>
          <p14:tracePt t="12737" x="7454900" y="4813300"/>
          <p14:tracePt t="12753" x="7188200" y="4959350"/>
          <p14:tracePt t="12770" x="6927850" y="5067300"/>
          <p14:tracePt t="12787" x="6711950" y="5149850"/>
          <p14:tracePt t="12803" x="6559550" y="5187950"/>
          <p14:tracePt t="12819" x="6464300" y="5187950"/>
          <p14:tracePt t="12837" x="6394450" y="5111750"/>
          <p14:tracePt t="12853" x="6381750" y="4997450"/>
          <p14:tracePt t="12870" x="6381750" y="4819650"/>
          <p14:tracePt t="12887" x="6445250" y="4635500"/>
          <p14:tracePt t="12904" x="6565900" y="4483100"/>
          <p14:tracePt t="12920" x="6667500" y="4394200"/>
          <p14:tracePt t="12937" x="6750050" y="4343400"/>
          <p14:tracePt t="12953" x="6819900" y="4324350"/>
          <p14:tracePt t="12969" x="6851650" y="4324350"/>
          <p14:tracePt t="12986" x="6864350" y="4324350"/>
          <p14:tracePt t="13003" x="6883400" y="4324350"/>
          <p14:tracePt t="13020" x="6883400" y="4337050"/>
          <p14:tracePt t="13241" x="6883400" y="4349750"/>
          <p14:tracePt t="13248" x="6883400" y="4387850"/>
          <p14:tracePt t="13255" x="6883400" y="4432300"/>
          <p14:tracePt t="13271" x="6883400" y="4546600"/>
          <p14:tracePt t="13288" x="6883400" y="4711700"/>
          <p14:tracePt t="13304" x="6883400" y="4838700"/>
          <p14:tracePt t="13321" x="6883400" y="4953000"/>
          <p14:tracePt t="13337" x="6902450" y="5022850"/>
          <p14:tracePt t="13354" x="6921500" y="5054600"/>
          <p14:tracePt t="13643" x="6921500" y="5048250"/>
          <p14:tracePt t="13656" x="6921500" y="5029200"/>
          <p14:tracePt t="13672" x="6921500" y="5010150"/>
          <p14:tracePt t="13690" x="6921500" y="4978400"/>
          <p14:tracePt t="13706" x="6921500" y="4965700"/>
          <p14:tracePt t="13816" x="6921500" y="4946650"/>
          <p14:tracePt t="13835" x="6921500" y="4933950"/>
          <p14:tracePt t="13849" x="6921500" y="4914900"/>
          <p14:tracePt t="13857" x="6908800" y="4895850"/>
          <p14:tracePt t="13874" x="6889750" y="4851400"/>
          <p14:tracePt t="13890" x="6870700" y="4800600"/>
          <p14:tracePt t="13906" x="6851650" y="4730750"/>
          <p14:tracePt t="13923" x="6838950" y="4660900"/>
          <p14:tracePt t="13940" x="6819900" y="4597400"/>
          <p14:tracePt t="13956" x="6819900" y="4552950"/>
          <p14:tracePt t="13973" x="6800850" y="4502150"/>
          <p14:tracePt t="13990" x="6800850" y="4464050"/>
          <p14:tracePt t="14006" x="6800850" y="4451350"/>
          <p14:tracePt t="14022" x="6800850" y="4432300"/>
          <p14:tracePt t="14193" x="6800850" y="4419600"/>
          <p14:tracePt t="14206" x="6800850" y="4387850"/>
          <p14:tracePt t="14222" x="6788150" y="4318000"/>
          <p14:tracePt t="14241" x="6769100" y="4210050"/>
          <p14:tracePt t="14258" x="6750050" y="3987800"/>
          <p14:tracePt t="14271" x="6718300" y="3765550"/>
          <p14:tracePt t="14288" x="6680200" y="3505200"/>
          <p14:tracePt t="14304" x="6661150" y="3270250"/>
          <p14:tracePt t="14321" x="6661150" y="3067050"/>
          <p14:tracePt t="14337" x="6661150" y="2959100"/>
          <p14:tracePt t="14354" x="6686550" y="2838450"/>
          <p14:tracePt t="14371" x="6724650" y="2787650"/>
          <p14:tracePt t="14388" x="6737350" y="2787650"/>
          <p14:tracePt t="14404" x="6756400" y="2774950"/>
          <p14:tracePt t="14422" x="6807200" y="2774950"/>
          <p14:tracePt t="14439" x="6883400" y="2781300"/>
          <p14:tracePt t="14454" x="6934200" y="2800350"/>
          <p14:tracePt t="14469" x="7004050" y="2832100"/>
          <p14:tracePt t="14486" x="7067550" y="2851150"/>
          <p14:tracePt t="14502" x="7080250" y="2851150"/>
          <p14:tracePt t="14536" x="7080250" y="2863850"/>
          <p14:tracePt t="14569" x="7080250" y="2882900"/>
          <p14:tracePt t="14576" x="7080250" y="2901950"/>
          <p14:tracePt t="14587" x="7054850" y="2933700"/>
          <p14:tracePt t="14604" x="6972300" y="2984500"/>
          <p14:tracePt t="14621" x="6750050" y="3003550"/>
          <p14:tracePt t="14638" x="6362700" y="3022600"/>
          <p14:tracePt t="14638" x="6343650" y="3022600"/>
          <p14:tracePt t="14654" x="5899150" y="2990850"/>
          <p14:tracePt t="14670" x="5327650" y="2946400"/>
          <p14:tracePt t="14671" x="5264150" y="2946400"/>
          <p14:tracePt t="14687" x="4762500" y="2908300"/>
          <p14:tracePt t="14703" x="4343400" y="2889250"/>
          <p14:tracePt t="14720" x="3905250" y="2813050"/>
          <p14:tracePt t="14736" x="3600450" y="2755900"/>
          <p14:tracePt t="14753" x="3365500" y="2705100"/>
          <p14:tracePt t="14769" x="3200400" y="2667000"/>
          <p14:tracePt t="14786" x="3136900" y="2616200"/>
          <p14:tracePt t="14803" x="3117850" y="2603500"/>
          <p14:tracePt t="14820" x="3098800" y="2565400"/>
          <p14:tracePt t="14836" x="3054350" y="2520950"/>
          <p14:tracePt t="14854" x="2965450" y="2419350"/>
          <p14:tracePt t="14871" x="2914650" y="2330450"/>
          <p14:tracePt t="14887" x="2882900" y="2266950"/>
          <p14:tracePt t="14904" x="2851150" y="2203450"/>
          <p14:tracePt t="14921" x="2794000" y="2019300"/>
          <p14:tracePt t="14937" x="2724150" y="1778000"/>
          <p14:tracePt t="14954" x="2667000" y="1606550"/>
          <p14:tracePt t="14970" x="2647950" y="1524000"/>
          <p14:tracePt t="14987" x="2647950" y="1511300"/>
          <p14:tracePt t="15004" x="2711450" y="1441450"/>
          <p14:tracePt t="15020" x="2978150" y="1333500"/>
          <p14:tracePt t="15037" x="3346450" y="1257300"/>
          <p14:tracePt t="15038" x="3365500" y="1257300"/>
          <p14:tracePt t="15054" x="3752850" y="1181100"/>
          <p14:tracePt t="15057" x="3829050" y="1162050"/>
          <p14:tracePt t="15070" x="4159250" y="1104900"/>
          <p14:tracePt t="15086" x="4578350" y="1104900"/>
          <p14:tracePt t="15103" x="5137150" y="1104900"/>
          <p14:tracePt t="15120" x="5829300" y="1136650"/>
          <p14:tracePt t="15136" x="6527800" y="1200150"/>
          <p14:tracePt t="15137" x="6540500" y="1200150"/>
          <p14:tracePt t="15154" x="7080250" y="1314450"/>
          <p14:tracePt t="15170" x="7385050" y="1447800"/>
          <p14:tracePt t="15170" x="7404100" y="1466850"/>
          <p14:tracePt t="15187" x="7486650" y="1568450"/>
          <p14:tracePt t="15204" x="7486650" y="1682750"/>
          <p14:tracePt t="15220" x="7442200" y="1866900"/>
          <p14:tracePt t="15236" x="7308850" y="2038350"/>
          <p14:tracePt t="15253" x="7131050" y="2209800"/>
          <p14:tracePt t="15271" x="6921500" y="2400300"/>
          <p14:tracePt t="15272" x="6902450" y="2419350"/>
          <p14:tracePt t="15287" x="6699250" y="2546350"/>
          <p14:tracePt t="15303" x="6438900" y="2673350"/>
          <p14:tracePt t="15320" x="6140450" y="2781300"/>
          <p14:tracePt t="15336" x="5835650" y="2832100"/>
          <p14:tracePt t="15354" x="5486400" y="2851150"/>
          <p14:tracePt t="15370" x="5226050" y="2851150"/>
          <p14:tracePt t="15387" x="4965700" y="2787650"/>
          <p14:tracePt t="15404" x="4775200" y="2667000"/>
          <p14:tracePt t="15421" x="4552950" y="2514600"/>
          <p14:tracePt t="15421" x="4533900" y="2495550"/>
          <p14:tracePt t="15438" x="4298950" y="2266950"/>
          <p14:tracePt t="15453" x="3987800" y="1949450"/>
          <p14:tracePt t="15471" x="3708400" y="1638300"/>
          <p14:tracePt t="15487" x="3524250" y="1441450"/>
          <p14:tracePt t="15503" x="3448050" y="1263650"/>
          <p14:tracePt t="15519" x="3448050" y="1117600"/>
          <p14:tracePt t="15536" x="3460750" y="1022350"/>
          <p14:tracePt t="15553" x="3524250" y="952500"/>
          <p14:tracePt t="15554" x="3543300" y="952500"/>
          <p14:tracePt t="15569" x="3613150" y="889000"/>
          <p14:tracePt t="15586" x="3657600" y="857250"/>
          <p14:tracePt t="15603" x="3695700" y="838200"/>
          <p14:tracePt t="15621" x="3740150" y="838200"/>
          <p14:tracePt t="15659" x="3759200" y="838200"/>
          <p14:tracePt t="15671" x="3854450" y="819150"/>
          <p14:tracePt t="15687" x="4235450" y="723900"/>
          <p14:tracePt t="15704" x="4794250" y="584200"/>
          <p14:tracePt t="15705" x="4813300" y="584200"/>
          <p14:tracePt t="15720" x="5283200" y="508000"/>
          <p14:tracePt t="15737" x="5778500" y="488950"/>
          <p14:tracePt t="15754" x="6096000" y="488950"/>
          <p14:tracePt t="15771" x="6292850" y="552450"/>
          <p14:tracePt t="15787" x="6394450" y="666750"/>
          <p14:tracePt t="15803" x="6426200" y="787400"/>
          <p14:tracePt t="15820" x="6464300" y="933450"/>
          <p14:tracePt t="15821" x="6464300" y="952500"/>
          <p14:tracePt t="15837" x="6464300" y="1066800"/>
          <p14:tracePt t="15853" x="6419850" y="1200150"/>
          <p14:tracePt t="15872" x="6299200" y="1352550"/>
          <p14:tracePt t="15888" x="6064250" y="1536700"/>
          <p14:tracePt t="15890" x="6032500" y="1555750"/>
          <p14:tracePt t="15905" x="5727700" y="1739900"/>
          <p14:tracePt t="15906" x="5689600" y="1778000"/>
          <p14:tracePt t="15921" x="5334000" y="1930400"/>
          <p14:tracePt t="15938" x="4978400" y="2057400"/>
          <p14:tracePt t="15954" x="4641850" y="2133600"/>
          <p14:tracePt t="15954" x="4622800" y="2133600"/>
          <p14:tracePt t="15971" x="4298950" y="2146300"/>
          <p14:tracePt t="15987" x="3994150" y="2146300"/>
          <p14:tracePt t="16004" x="3708400" y="2063750"/>
          <p14:tracePt t="16022" x="3448050" y="1924050"/>
          <p14:tracePt t="16038" x="3187700" y="1746250"/>
          <p14:tracePt t="16039" x="3175000" y="1746250"/>
          <p14:tracePt t="16054" x="2997200" y="1549400"/>
          <p14:tracePt t="16056" x="2978150" y="1530350"/>
          <p14:tracePt t="16071" x="2889250" y="1333500"/>
          <p14:tracePt t="16087" x="2870200" y="1098550"/>
          <p14:tracePt t="16104" x="3098800" y="838200"/>
          <p14:tracePt t="16121" x="3619500" y="660400"/>
          <p14:tracePt t="16138" x="4419600" y="488950"/>
          <p14:tracePt t="16154" x="5556250" y="419100"/>
          <p14:tracePt t="16171" x="6711950" y="419100"/>
          <p14:tracePt t="16188" x="7575550" y="457200"/>
          <p14:tracePt t="16204" x="8191500" y="615950"/>
          <p14:tracePt t="16221" x="8458200" y="812800"/>
          <p14:tracePt t="16238" x="8509000" y="1016000"/>
          <p14:tracePt t="16239" x="8509000" y="1047750"/>
          <p14:tracePt t="16254" x="8509000" y="1320800"/>
          <p14:tracePt t="16271" x="8369300" y="1720850"/>
          <p14:tracePt t="16272" x="8350250" y="1739900"/>
          <p14:tracePt t="16288" x="8223250" y="2019300"/>
          <p14:tracePt t="16304" x="8001000" y="2330450"/>
          <p14:tracePt t="16320" x="7696200" y="2635250"/>
          <p14:tracePt t="16336" x="7239000" y="2844800"/>
          <p14:tracePt t="16353" x="6597650" y="3028950"/>
          <p14:tracePt t="16370" x="5930900" y="3086100"/>
          <p14:tracePt t="16387" x="5270500" y="3086100"/>
          <p14:tracePt t="16404" x="4686300" y="3016250"/>
          <p14:tracePt t="16422" x="4159250" y="2857500"/>
          <p14:tracePt t="16438" x="3797300" y="2673350"/>
          <p14:tracePt t="16455" x="3556000" y="2514600"/>
          <p14:tracePt t="16471" x="3365500" y="2292350"/>
          <p14:tracePt t="16472" x="3346450" y="2292350"/>
          <p14:tracePt t="16488" x="3263900" y="2070100"/>
          <p14:tracePt t="16503" x="3194050" y="1841500"/>
          <p14:tracePt t="16520" x="3175000" y="1638300"/>
          <p14:tracePt t="16536" x="3187700" y="1492250"/>
          <p14:tracePt t="16553" x="3314700" y="1358900"/>
          <p14:tracePt t="16555" x="3333750" y="1339850"/>
          <p14:tracePt t="16570" x="3613150" y="1238250"/>
          <p14:tracePt t="16587" x="4089400" y="1111250"/>
          <p14:tracePt t="16603" x="4711700" y="996950"/>
          <p14:tracePt t="16604" x="4749800" y="996950"/>
          <p14:tracePt t="16620" x="5308600" y="933450"/>
          <p14:tracePt t="16637" x="5911850" y="933450"/>
          <p14:tracePt t="16654" x="6311900" y="971550"/>
          <p14:tracePt t="16671" x="6540500" y="1079500"/>
          <p14:tracePt t="16671" x="6540500" y="1092200"/>
          <p14:tracePt t="16687" x="6635750" y="1193800"/>
          <p14:tracePt t="16704" x="6686550" y="1327150"/>
          <p14:tracePt t="16720" x="6724650" y="1473200"/>
          <p14:tracePt t="16721" x="6724650" y="1485900"/>
          <p14:tracePt t="16737" x="6724650" y="1600200"/>
          <p14:tracePt t="16753" x="6724650" y="1752600"/>
          <p14:tracePt t="16770" x="6673850" y="1885950"/>
          <p14:tracePt t="16787" x="6540500" y="2025650"/>
          <p14:tracePt t="16803" x="6337300" y="2165350"/>
          <p14:tracePt t="16820" x="6089650" y="2235200"/>
          <p14:tracePt t="16837" x="5842000" y="2273300"/>
          <p14:tracePt t="16837" x="5822950" y="2273300"/>
          <p14:tracePt t="16853" x="5632450" y="2273300"/>
          <p14:tracePt t="16871" x="5448300" y="2228850"/>
          <p14:tracePt t="16887" x="5264150" y="2108200"/>
          <p14:tracePt t="16904" x="5073650" y="1949450"/>
          <p14:tracePt t="16920" x="4953000" y="1828800"/>
          <p14:tracePt t="16920" x="4933950" y="1809750"/>
          <p14:tracePt t="16937" x="4876800" y="1720850"/>
          <p14:tracePt t="16953" x="4864100" y="1670050"/>
          <p14:tracePt t="16970" x="4845050" y="1606550"/>
          <p14:tracePt t="16987" x="4889500" y="1536700"/>
          <p14:tracePt t="17003" x="4953000" y="1504950"/>
          <p14:tracePt t="17020" x="5035550" y="1504950"/>
          <p14:tracePt t="17036" x="5099050" y="1485900"/>
          <p14:tracePt t="17053" x="5162550" y="1485900"/>
          <p14:tracePt t="17069" x="5200650" y="1473200"/>
          <p14:tracePt t="17458" x="5213350" y="1473200"/>
          <p14:tracePt t="17470" x="5213350" y="145415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B271EFF-C066-42D5-B48A-FC47FC3E5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94" y="852394"/>
            <a:ext cx="5777422" cy="5777422"/>
          </a:xfrm>
          <a:prstGeom prst="rect">
            <a:avLst/>
          </a:prstGeom>
        </p:spPr>
      </p:pic>
      <p:sp>
        <p:nvSpPr>
          <p:cNvPr id="5" name="원호 4">
            <a:extLst>
              <a:ext uri="{FF2B5EF4-FFF2-40B4-BE49-F238E27FC236}">
                <a16:creationId xmlns:a16="http://schemas.microsoft.com/office/drawing/2014/main" id="{3184A926-8E0C-44EA-90A8-225633572616}"/>
              </a:ext>
            </a:extLst>
          </p:cNvPr>
          <p:cNvSpPr/>
          <p:nvPr/>
        </p:nvSpPr>
        <p:spPr>
          <a:xfrm>
            <a:off x="1614508" y="2441500"/>
            <a:ext cx="1498549" cy="1720991"/>
          </a:xfrm>
          <a:prstGeom prst="arc">
            <a:avLst/>
          </a:prstGeom>
          <a:ln w="28575"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원호 5">
            <a:extLst>
              <a:ext uri="{FF2B5EF4-FFF2-40B4-BE49-F238E27FC236}">
                <a16:creationId xmlns:a16="http://schemas.microsoft.com/office/drawing/2014/main" id="{DAB2FD10-9E8F-4E0E-8ED5-1E2B8F08CD63}"/>
              </a:ext>
            </a:extLst>
          </p:cNvPr>
          <p:cNvSpPr/>
          <p:nvPr/>
        </p:nvSpPr>
        <p:spPr>
          <a:xfrm flipH="1">
            <a:off x="3378884" y="2347840"/>
            <a:ext cx="1354243" cy="1970748"/>
          </a:xfrm>
          <a:prstGeom prst="arc">
            <a:avLst>
              <a:gd name="adj1" fmla="val 18152295"/>
              <a:gd name="adj2" fmla="val 0"/>
            </a:avLst>
          </a:prstGeom>
          <a:ln w="28575"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1B5901-EB29-45BB-AA84-E90D2BA7AFF7}"/>
                  </a:ext>
                </a:extLst>
              </p:cNvPr>
              <p:cNvSpPr txBox="1"/>
              <p:nvPr/>
            </p:nvSpPr>
            <p:spPr>
              <a:xfrm>
                <a:off x="6310944" y="2631809"/>
                <a:ext cx="5257079" cy="2198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Link width and direction: absolute difference in bidirectional cumulative flow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 장체 M" panose="02020503020101020101" pitchFamily="18" charset="-127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서울남산 장체 M" panose="02020503020101020101" pitchFamily="18" charset="-12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서울남산 장체 M" panose="02020503020101020101" pitchFamily="18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서울남산 장체 M" panose="02020503020101020101" pitchFamily="18" charset="-127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서울남산 장체 M" panose="02020503020101020101" pitchFamily="18" charset="-127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서울남산 장체 M" panose="02020503020101020101" pitchFamily="18" charset="-127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서울남산 장체 M" panose="02020503020101020101" pitchFamily="18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서울남산 장체 M" panose="02020503020101020101" pitchFamily="18" charset="-127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서울남산 장체 M" panose="02020503020101020101" pitchFamily="18" charset="-127"/>
                                  </a:rPr>
                                  <m:t>𝑗𝑖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ko-KR" dirty="0">
                  <a:latin typeface="서울남산 장체 M" panose="02020503020101020101" pitchFamily="18" charset="-127"/>
                  <a:ea typeface="서울남산 장체 M" panose="02020503020101020101" pitchFamily="18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Loop structures appear in high-flow regions.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rgbClr val="C00000"/>
                    </a:solidFill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Characteristic pathways that deliver energy to the reaction center emerge.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1B5901-EB29-45BB-AA84-E90D2BA7A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944" y="2631809"/>
                <a:ext cx="5257079" cy="2198294"/>
              </a:xfrm>
              <a:prstGeom prst="rect">
                <a:avLst/>
              </a:prstGeom>
              <a:blipFill>
                <a:blip r:embed="rId3"/>
                <a:stretch>
                  <a:fillRect l="-695" r="-1043" b="-3889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원호 1">
            <a:extLst>
              <a:ext uri="{FF2B5EF4-FFF2-40B4-BE49-F238E27FC236}">
                <a16:creationId xmlns:a16="http://schemas.microsoft.com/office/drawing/2014/main" id="{8C5EDBA9-189E-4B6B-A0B2-D7E7984017BC}"/>
              </a:ext>
            </a:extLst>
          </p:cNvPr>
          <p:cNvSpPr/>
          <p:nvPr/>
        </p:nvSpPr>
        <p:spPr>
          <a:xfrm>
            <a:off x="-453597" y="2555306"/>
            <a:ext cx="2400803" cy="2896271"/>
          </a:xfrm>
          <a:prstGeom prst="arc">
            <a:avLst/>
          </a:prstGeom>
          <a:ln w="28575"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Shape 178">
            <a:extLst>
              <a:ext uri="{FF2B5EF4-FFF2-40B4-BE49-F238E27FC236}">
                <a16:creationId xmlns:a16="http://schemas.microsoft.com/office/drawing/2014/main" id="{70F5A1DD-6F22-4B2B-B945-7435F107D1AD}"/>
              </a:ext>
            </a:extLst>
          </p:cNvPr>
          <p:cNvSpPr/>
          <p:nvPr/>
        </p:nvSpPr>
        <p:spPr>
          <a:xfrm>
            <a:off x="10163517" y="34131"/>
            <a:ext cx="2018744" cy="677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52" y="562"/>
                </a:lnTo>
                <a:lnTo>
                  <a:pt x="21468" y="0"/>
                </a:lnTo>
                <a:lnTo>
                  <a:pt x="21600" y="21356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sp>
        <p:nvSpPr>
          <p:cNvPr id="14" name="Shape 179">
            <a:extLst>
              <a:ext uri="{FF2B5EF4-FFF2-40B4-BE49-F238E27FC236}">
                <a16:creationId xmlns:a16="http://schemas.microsoft.com/office/drawing/2014/main" id="{CE9F83E8-8283-4359-8393-C210B7A72330}"/>
              </a:ext>
            </a:extLst>
          </p:cNvPr>
          <p:cNvSpPr txBox="1"/>
          <p:nvPr/>
        </p:nvSpPr>
        <p:spPr>
          <a:xfrm>
            <a:off x="10163517" y="136667"/>
            <a:ext cx="196970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r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dirty="0"/>
              <a:t>Analysis</a:t>
            </a:r>
            <a:endParaRPr sz="2400" dirty="0"/>
          </a:p>
        </p:txBody>
      </p:sp>
      <p:sp>
        <p:nvSpPr>
          <p:cNvPr id="15" name="Shape 180">
            <a:extLst>
              <a:ext uri="{FF2B5EF4-FFF2-40B4-BE49-F238E27FC236}">
                <a16:creationId xmlns:a16="http://schemas.microsoft.com/office/drawing/2014/main" id="{4298CA0D-3DBB-4DCD-A00C-10C3F43BCD16}"/>
              </a:ext>
            </a:extLst>
          </p:cNvPr>
          <p:cNvSpPr/>
          <p:nvPr/>
        </p:nvSpPr>
        <p:spPr>
          <a:xfrm flipV="1">
            <a:off x="-1" y="711127"/>
            <a:ext cx="12192002" cy="74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l" defTabSz="457200">
              <a:defRPr sz="1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/>
          </a:p>
        </p:txBody>
      </p:sp>
      <p:sp>
        <p:nvSpPr>
          <p:cNvPr id="16" name="Shape 177">
            <a:extLst>
              <a:ext uri="{FF2B5EF4-FFF2-40B4-BE49-F238E27FC236}">
                <a16:creationId xmlns:a16="http://schemas.microsoft.com/office/drawing/2014/main" id="{58E139C7-E428-4D1D-B136-4603495B4AE3}"/>
              </a:ext>
            </a:extLst>
          </p:cNvPr>
          <p:cNvSpPr txBox="1"/>
          <p:nvPr/>
        </p:nvSpPr>
        <p:spPr>
          <a:xfrm>
            <a:off x="116782" y="98010"/>
            <a:ext cx="376064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Cumulative flow analysis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1CBB857-B127-487B-8710-7127DE124A51}"/>
              </a:ext>
            </a:extLst>
          </p:cNvPr>
          <p:cNvSpPr/>
          <p:nvPr/>
        </p:nvSpPr>
        <p:spPr>
          <a:xfrm>
            <a:off x="3013285" y="3283391"/>
            <a:ext cx="319893" cy="301387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79B8480-7C2A-4E1E-98DE-ED68C0D341C4}"/>
              </a:ext>
            </a:extLst>
          </p:cNvPr>
          <p:cNvSpPr/>
          <p:nvPr/>
        </p:nvSpPr>
        <p:spPr>
          <a:xfrm>
            <a:off x="1832966" y="3999106"/>
            <a:ext cx="319893" cy="301387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88434A9-6F35-4455-8982-6E6B7A403B03}"/>
              </a:ext>
            </a:extLst>
          </p:cNvPr>
          <p:cNvSpPr/>
          <p:nvPr/>
        </p:nvSpPr>
        <p:spPr>
          <a:xfrm>
            <a:off x="3250753" y="1860606"/>
            <a:ext cx="487412" cy="733552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345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1FA52A-7137-426A-ACE7-5523DA9C006F}"/>
              </a:ext>
            </a:extLst>
          </p:cNvPr>
          <p:cNvSpPr txBox="1"/>
          <p:nvPr/>
        </p:nvSpPr>
        <p:spPr>
          <a:xfrm>
            <a:off x="718723" y="758122"/>
            <a:ext cx="9444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latin typeface="SeoulNamsanC M" panose="02020503020101020101" pitchFamily="18" charset="-127"/>
                <a:ea typeface="SeoulNamsanC M" panose="02020503020101020101" pitchFamily="18" charset="-127"/>
              </a:rPr>
              <a:t>In energy flow analysis, loop structures of various lengths exist.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oulNamsanC M" panose="02020503020101020101" pitchFamily="18" charset="-127"/>
                <a:ea typeface="SeoulNamsanC M" panose="02020503020101020101" pitchFamily="18" charset="-127"/>
              </a:rPr>
              <a:t>E</a:t>
            </a:r>
            <a:r>
              <a:rPr dirty="0">
                <a:latin typeface="SeoulNamsanC M" panose="02020503020101020101" pitchFamily="18" charset="-127"/>
                <a:ea typeface="SeoulNamsanC M" panose="02020503020101020101" pitchFamily="18" charset="-127"/>
              </a:rPr>
              <a:t>nergy originating from one node passes through another node and returns to the original node.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48A062A-0694-466C-B042-B5727F640DA8}"/>
              </a:ext>
            </a:extLst>
          </p:cNvPr>
          <p:cNvSpPr/>
          <p:nvPr/>
        </p:nvSpPr>
        <p:spPr>
          <a:xfrm>
            <a:off x="1584137" y="2130655"/>
            <a:ext cx="561803" cy="56180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2FD7F67-2A3C-44ED-8A18-A5644D6CA6EE}"/>
              </a:ext>
            </a:extLst>
          </p:cNvPr>
          <p:cNvSpPr/>
          <p:nvPr/>
        </p:nvSpPr>
        <p:spPr>
          <a:xfrm>
            <a:off x="3520916" y="2130655"/>
            <a:ext cx="561803" cy="56180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DB8D4EB-5045-46E0-B495-D6C7AA54EC63}"/>
              </a:ext>
            </a:extLst>
          </p:cNvPr>
          <p:cNvCxnSpPr>
            <a:cxnSpLocks/>
          </p:cNvCxnSpPr>
          <p:nvPr/>
        </p:nvCxnSpPr>
        <p:spPr>
          <a:xfrm>
            <a:off x="2145940" y="2294249"/>
            <a:ext cx="1410956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68D4A44-9310-4338-A00F-63425F0F98AE}"/>
              </a:ext>
            </a:extLst>
          </p:cNvPr>
          <p:cNvCxnSpPr>
            <a:cxnSpLocks/>
          </p:cNvCxnSpPr>
          <p:nvPr/>
        </p:nvCxnSpPr>
        <p:spPr>
          <a:xfrm>
            <a:off x="2145940" y="2550054"/>
            <a:ext cx="1378730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62CB4DEB-FB8B-4189-9981-351800FEB11A}"/>
              </a:ext>
            </a:extLst>
          </p:cNvPr>
          <p:cNvSpPr/>
          <p:nvPr/>
        </p:nvSpPr>
        <p:spPr>
          <a:xfrm>
            <a:off x="6198623" y="2661645"/>
            <a:ext cx="561803" cy="56180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AF75AFF-AE5D-47F8-BEB6-358F24D74CC6}"/>
              </a:ext>
            </a:extLst>
          </p:cNvPr>
          <p:cNvSpPr/>
          <p:nvPr/>
        </p:nvSpPr>
        <p:spPr>
          <a:xfrm>
            <a:off x="7254010" y="1671827"/>
            <a:ext cx="561803" cy="56180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C2C7CF9-CE6E-4245-959E-DD63CDA2D251}"/>
              </a:ext>
            </a:extLst>
          </p:cNvPr>
          <p:cNvSpPr/>
          <p:nvPr/>
        </p:nvSpPr>
        <p:spPr>
          <a:xfrm>
            <a:off x="8290270" y="2653029"/>
            <a:ext cx="561803" cy="56180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F445DA8-79AD-4E72-B485-EA6D06894825}"/>
              </a:ext>
            </a:extLst>
          </p:cNvPr>
          <p:cNvCxnSpPr>
            <a:cxnSpLocks/>
            <a:stCxn id="34" idx="2"/>
            <a:endCxn id="33" idx="0"/>
          </p:cNvCxnSpPr>
          <p:nvPr/>
        </p:nvCxnSpPr>
        <p:spPr>
          <a:xfrm flipH="1">
            <a:off x="6479525" y="1952729"/>
            <a:ext cx="774485" cy="70891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7370A73-45C2-40E2-9960-985A1915A05B}"/>
              </a:ext>
            </a:extLst>
          </p:cNvPr>
          <p:cNvCxnSpPr>
            <a:cxnSpLocks/>
            <a:stCxn id="33" idx="5"/>
            <a:endCxn id="35" idx="3"/>
          </p:cNvCxnSpPr>
          <p:nvPr/>
        </p:nvCxnSpPr>
        <p:spPr>
          <a:xfrm flipV="1">
            <a:off x="6678152" y="3132558"/>
            <a:ext cx="1694392" cy="861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E22D7F9-519B-4A3A-BF90-4A938A69A028}"/>
              </a:ext>
            </a:extLst>
          </p:cNvPr>
          <p:cNvCxnSpPr>
            <a:cxnSpLocks/>
            <a:stCxn id="35" idx="0"/>
            <a:endCxn id="34" idx="6"/>
          </p:cNvCxnSpPr>
          <p:nvPr/>
        </p:nvCxnSpPr>
        <p:spPr>
          <a:xfrm flipH="1" flipV="1">
            <a:off x="7815813" y="1952729"/>
            <a:ext cx="755359" cy="70030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D7AB2FC-3FBD-47DF-AF6F-8D248195F486}"/>
              </a:ext>
            </a:extLst>
          </p:cNvPr>
          <p:cNvSpPr txBox="1"/>
          <p:nvPr/>
        </p:nvSpPr>
        <p:spPr>
          <a:xfrm>
            <a:off x="2434002" y="2817187"/>
            <a:ext cx="1732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N=2</a:t>
            </a:r>
            <a:endParaRPr lang="ko-KR" altLang="en-US" sz="2400" dirty="0"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9FF7C0-E7F1-4A62-BEAD-1B2E04A3B321}"/>
              </a:ext>
            </a:extLst>
          </p:cNvPr>
          <p:cNvSpPr txBox="1"/>
          <p:nvPr/>
        </p:nvSpPr>
        <p:spPr>
          <a:xfrm>
            <a:off x="9160953" y="2699820"/>
            <a:ext cx="1732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N=3</a:t>
            </a:r>
            <a:endParaRPr lang="ko-KR" altLang="en-US" sz="2400" dirty="0"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B1592CD-C0DB-4ACB-A4E2-8F3E50BCF894}"/>
                  </a:ext>
                </a:extLst>
              </p:cNvPr>
              <p:cNvSpPr txBox="1"/>
              <p:nvPr/>
            </p:nvSpPr>
            <p:spPr>
              <a:xfrm>
                <a:off x="754936" y="3838289"/>
                <a:ext cx="11437064" cy="802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SeoulNamsanC M" panose="02020503020101020101" pitchFamily="18" charset="-127"/>
                    <a:ea typeface="SeoulNamsanC M" panose="02020503020101020101" pitchFamily="18" charset="-127"/>
                  </a:rPr>
                  <a:t>Pure transition probability</a:t>
                </a:r>
                <a:r>
                  <a:rPr lang="ko-KR" altLang="en-US" sz="1600" dirty="0">
                    <a:latin typeface="SeoulNamsanC M" panose="02020503020101020101" pitchFamily="18" charset="-127"/>
                    <a:ea typeface="SeoulNamsanC M" panose="0202050302010102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>
                        <a:latin typeface="SeoulNamsanC M" panose="02020503020101020101" pitchFamily="18" charset="-127"/>
                        <a:ea typeface="SeoulNamsanC M" panose="02020503020101020101" pitchFamily="18" charset="-127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altLang="ko-KR" sz="1600">
                            <a:latin typeface="SeoulNamsanC M" panose="02020503020101020101" pitchFamily="18" charset="-127"/>
                            <a:ea typeface="SeoulNamsanC M" panose="02020503020101020101" pitchFamily="18" charset="-127"/>
                          </a:rPr>
                        </m:ctrlPr>
                      </m:accPr>
                      <m:e>
                        <m:r>
                          <a:rPr lang="en-US" altLang="ko-KR" sz="1600">
                            <a:latin typeface="SeoulNamsanC M" panose="02020503020101020101" pitchFamily="18" charset="-127"/>
                            <a:ea typeface="SeoulNamsanC M" panose="02020503020101020101" pitchFamily="18" charset="-127"/>
                          </a:rPr>
                          <m:t>𝑃</m:t>
                        </m:r>
                      </m:e>
                    </m:acc>
                    <m:r>
                      <a:rPr lang="en-US" altLang="ko-KR" sz="1600">
                        <a:latin typeface="SeoulNamsanC M" panose="02020503020101020101" pitchFamily="18" charset="-127"/>
                        <a:ea typeface="SeoulNamsanC M" panose="02020503020101020101" pitchFamily="18" charset="-127"/>
                      </a:rPr>
                      <m:t>)</m:t>
                    </m:r>
                  </m:oMath>
                </a14:m>
                <a:r>
                  <a:rPr lang="en-US" altLang="ko-KR" sz="1600" dirty="0">
                    <a:latin typeface="SeoulNamsanC M" panose="02020503020101020101" pitchFamily="18" charset="-127"/>
                    <a:ea typeface="SeoulNamsanC M" panose="02020503020101020101" pitchFamily="18" charset="-127"/>
                  </a:rPr>
                  <a:t>: transition matrix that excludes dwelling probability and counts only movement to other nodes.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ea typeface="SeoulNamsanC M" panose="02020503020101020101" pitchFamily="18" charset="-127"/>
                  </a:rPr>
                  <a:t>Diagonal element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>
                            <a:latin typeface="SeoulNamsanC M" panose="02020503020101020101" pitchFamily="18" charset="-127"/>
                            <a:ea typeface="SeoulNamsanC M" panose="02020503020101020101" pitchFamily="18" charset="-127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ko-KR" sz="1600">
                                <a:latin typeface="SeoulNamsanC M" panose="02020503020101020101" pitchFamily="18" charset="-127"/>
                                <a:ea typeface="SeoulNamsanC M" panose="02020503020101020101" pitchFamily="18" charset="-127"/>
                              </a:rPr>
                            </m:ctrlPr>
                          </m:accPr>
                          <m:e>
                            <m:r>
                              <a:rPr lang="en-US" altLang="ko-KR" sz="1600">
                                <a:latin typeface="SeoulNamsanC M" panose="02020503020101020101" pitchFamily="18" charset="-127"/>
                                <a:ea typeface="SeoulNamsanC M" panose="02020503020101020101" pitchFamily="18" charset="-127"/>
                              </a:rPr>
                              <m:t>𝑃</m:t>
                            </m:r>
                          </m:e>
                        </m:acc>
                      </m:e>
                      <m:sup>
                        <m:r>
                          <a:rPr lang="en-US" altLang="ko-KR" sz="1600">
                            <a:latin typeface="SeoulNamsanC M" panose="02020503020101020101" pitchFamily="18" charset="-127"/>
                            <a:ea typeface="SeoulNamsanC M" panose="02020503020101020101" pitchFamily="18" charset="-127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altLang="ko-KR" sz="1600" dirty="0">
                    <a:latin typeface="SeoulNamsanC M" panose="02020503020101020101" pitchFamily="18" charset="-127"/>
                    <a:ea typeface="SeoulNamsanC M" panose="02020503020101020101" pitchFamily="18" charset="-127"/>
                  </a:rPr>
                  <a:t>= fraction of energy returning to the original node after passing through </a:t>
                </a:r>
                <a:r>
                  <a:rPr lang="ko-KR" altLang="en-US" sz="1600" dirty="0">
                    <a:latin typeface="SeoulNamsanC M" panose="02020503020101020101" pitchFamily="18" charset="-127"/>
                    <a:ea typeface="SeoulNamsanC M" panose="02020503020101020101" pitchFamily="18" charset="-127"/>
                  </a:rPr>
                  <a:t>𝑁−</a:t>
                </a:r>
                <a:r>
                  <a:rPr lang="en-US" altLang="ko-KR" sz="1600" dirty="0">
                    <a:latin typeface="SeoulNamsanC M" panose="02020503020101020101" pitchFamily="18" charset="-127"/>
                    <a:ea typeface="SeoulNamsanC M" panose="02020503020101020101" pitchFamily="18" charset="-127"/>
                  </a:rPr>
                  <a:t>1 other nodes.</a:t>
                </a: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B1592CD-C0DB-4ACB-A4E2-8F3E50BCF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936" y="3838289"/>
                <a:ext cx="11437064" cy="802848"/>
              </a:xfrm>
              <a:prstGeom prst="rect">
                <a:avLst/>
              </a:prstGeom>
              <a:blipFill>
                <a:blip r:embed="rId2"/>
                <a:stretch>
                  <a:fillRect l="-213" b="-9924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타원 44">
            <a:extLst>
              <a:ext uri="{FF2B5EF4-FFF2-40B4-BE49-F238E27FC236}">
                <a16:creationId xmlns:a16="http://schemas.microsoft.com/office/drawing/2014/main" id="{36CE6B45-7296-454D-8414-80B0B46EF0D8}"/>
              </a:ext>
            </a:extLst>
          </p:cNvPr>
          <p:cNvSpPr/>
          <p:nvPr/>
        </p:nvSpPr>
        <p:spPr>
          <a:xfrm>
            <a:off x="2595536" y="5362914"/>
            <a:ext cx="561803" cy="56180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80BAD95-1735-4A58-A703-6CD65A14670A}"/>
              </a:ext>
            </a:extLst>
          </p:cNvPr>
          <p:cNvSpPr/>
          <p:nvPr/>
        </p:nvSpPr>
        <p:spPr>
          <a:xfrm>
            <a:off x="4563391" y="4914786"/>
            <a:ext cx="561803" cy="56180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4BFB6F0-D4B7-484E-96D8-D0ADC0228190}"/>
              </a:ext>
            </a:extLst>
          </p:cNvPr>
          <p:cNvCxnSpPr>
            <a:cxnSpLocks/>
            <a:stCxn id="45" idx="7"/>
          </p:cNvCxnSpPr>
          <p:nvPr/>
        </p:nvCxnSpPr>
        <p:spPr>
          <a:xfrm flipV="1">
            <a:off x="3075065" y="5245608"/>
            <a:ext cx="1488326" cy="19958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9B754C0-6673-4175-B898-2452EC2B7568}"/>
                  </a:ext>
                </a:extLst>
              </p:cNvPr>
              <p:cNvSpPr txBox="1"/>
              <p:nvPr/>
            </p:nvSpPr>
            <p:spPr>
              <a:xfrm>
                <a:off x="2731308" y="5445188"/>
                <a:ext cx="3043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서울남산체 M" panose="02020503020101020101" pitchFamily="18" charset="-127"/>
                        </a:rPr>
                        <m:t>𝑖</m:t>
                      </m:r>
                    </m:oMath>
                  </m:oMathPara>
                </a14:m>
                <a:endParaRPr lang="ko-KR" altLang="en-US" sz="2000" dirty="0"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9B754C0-6673-4175-B898-2452EC2B7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308" y="5445188"/>
                <a:ext cx="304361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7F1CC5-C5C3-4C81-8196-DBCB5108085B}"/>
                  </a:ext>
                </a:extLst>
              </p:cNvPr>
              <p:cNvSpPr txBox="1"/>
              <p:nvPr/>
            </p:nvSpPr>
            <p:spPr>
              <a:xfrm>
                <a:off x="4692111" y="4989129"/>
                <a:ext cx="3043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서울남산체 M" panose="02020503020101020101" pitchFamily="18" charset="-127"/>
                        </a:rPr>
                        <m:t>𝑗</m:t>
                      </m:r>
                    </m:oMath>
                  </m:oMathPara>
                </a14:m>
                <a:endParaRPr lang="ko-KR" altLang="en-US" sz="2000" dirty="0"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7F1CC5-C5C3-4C81-8196-DBCB51080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111" y="4989129"/>
                <a:ext cx="304361" cy="400110"/>
              </a:xfrm>
              <a:prstGeom prst="rect">
                <a:avLst/>
              </a:prstGeom>
              <a:blipFill>
                <a:blip r:embed="rId4"/>
                <a:stretch>
                  <a:fillRect l="-4000" r="-2000" b="-121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E445A4-4719-473C-91E4-EB374CE40497}"/>
                  </a:ext>
                </a:extLst>
              </p:cNvPr>
              <p:cNvSpPr txBox="1"/>
              <p:nvPr/>
            </p:nvSpPr>
            <p:spPr>
              <a:xfrm>
                <a:off x="3195574" y="4909981"/>
                <a:ext cx="1239095" cy="358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서울남산체 M" panose="020205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서울남산체 M" panose="02020503020101020101" pitchFamily="18" charset="-127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서울남산체 M" panose="02020503020101020101" pitchFamily="18" charset="-127"/>
                            </a:rPr>
                            <m:t>𝑖𝑗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서울남산체 M" panose="02020503020101020101" pitchFamily="18" charset="-127"/>
                        </a:rPr>
                        <m:t>=0.2</m:t>
                      </m:r>
                    </m:oMath>
                  </m:oMathPara>
                </a14:m>
                <a:endParaRPr lang="ko-KR" altLang="en-US" sz="1600" dirty="0"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E445A4-4719-473C-91E4-EB374CE40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574" y="4909981"/>
                <a:ext cx="1239095" cy="358368"/>
              </a:xfrm>
              <a:prstGeom prst="rect">
                <a:avLst/>
              </a:prstGeom>
              <a:blipFill>
                <a:blip r:embed="rId5"/>
                <a:stretch>
                  <a:fillRect b="-67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타원 55">
            <a:extLst>
              <a:ext uri="{FF2B5EF4-FFF2-40B4-BE49-F238E27FC236}">
                <a16:creationId xmlns:a16="http://schemas.microsoft.com/office/drawing/2014/main" id="{49A1DB52-BBD9-4378-880A-4250782C625B}"/>
              </a:ext>
            </a:extLst>
          </p:cNvPr>
          <p:cNvSpPr/>
          <p:nvPr/>
        </p:nvSpPr>
        <p:spPr>
          <a:xfrm>
            <a:off x="4563389" y="5865971"/>
            <a:ext cx="561803" cy="56180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1FB5BAB-BA08-44A6-BD43-8F58AF479FF1}"/>
              </a:ext>
            </a:extLst>
          </p:cNvPr>
          <p:cNvCxnSpPr>
            <a:cxnSpLocks/>
            <a:stCxn id="45" idx="5"/>
            <a:endCxn id="56" idx="2"/>
          </p:cNvCxnSpPr>
          <p:nvPr/>
        </p:nvCxnSpPr>
        <p:spPr>
          <a:xfrm>
            <a:off x="3075065" y="5842443"/>
            <a:ext cx="1488324" cy="30443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102DB08-4C9C-4EBE-ABE0-87B6430B5DE0}"/>
                  </a:ext>
                </a:extLst>
              </p:cNvPr>
              <p:cNvSpPr txBox="1"/>
              <p:nvPr/>
            </p:nvSpPr>
            <p:spPr>
              <a:xfrm>
                <a:off x="3157339" y="6108869"/>
                <a:ext cx="1239095" cy="358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서울남산체 M" panose="020205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서울남산체 M" panose="02020503020101020101" pitchFamily="18" charset="-127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서울남산체 M" panose="02020503020101020101" pitchFamily="18" charset="-127"/>
                            </a:rPr>
                            <m:t>𝑖𝑗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서울남산체 M" panose="02020503020101020101" pitchFamily="18" charset="-127"/>
                        </a:rPr>
                        <m:t>=0.6</m:t>
                      </m:r>
                    </m:oMath>
                  </m:oMathPara>
                </a14:m>
                <a:endParaRPr lang="ko-KR" altLang="en-US" sz="1600" dirty="0"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102DB08-4C9C-4EBE-ABE0-87B6430B5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339" y="6108869"/>
                <a:ext cx="1239095" cy="358368"/>
              </a:xfrm>
              <a:prstGeom prst="rect">
                <a:avLst/>
              </a:prstGeom>
              <a:blipFill>
                <a:blip r:embed="rId6"/>
                <a:stretch>
                  <a:fillRect b="-67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08DBF1F-AC76-4512-8534-B11FE84AECA7}"/>
                  </a:ext>
                </a:extLst>
              </p:cNvPr>
              <p:cNvSpPr txBox="1"/>
              <p:nvPr/>
            </p:nvSpPr>
            <p:spPr>
              <a:xfrm>
                <a:off x="1452817" y="5476589"/>
                <a:ext cx="12390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  <m:t>𝑃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  <m:t>𝑖𝑖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=0.</m:t>
                    </m:r>
                  </m:oMath>
                </a14:m>
                <a:r>
                  <a:rPr lang="en-US" altLang="ko-KR" sz="16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2</a:t>
                </a:r>
                <a:endParaRPr lang="ko-KR" altLang="en-US" sz="1600" dirty="0"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08DBF1F-AC76-4512-8534-B11FE84AE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817" y="5476589"/>
                <a:ext cx="1239095" cy="338554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CAF6A81-090B-432C-A303-9A6C26696A05}"/>
                  </a:ext>
                </a:extLst>
              </p:cNvPr>
              <p:cNvSpPr txBox="1"/>
              <p:nvPr/>
            </p:nvSpPr>
            <p:spPr>
              <a:xfrm>
                <a:off x="4679140" y="5924717"/>
                <a:ext cx="3043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서울남산체 M" panose="02020503020101020101" pitchFamily="18" charset="-127"/>
                        </a:rPr>
                        <m:t>𝑘</m:t>
                      </m:r>
                    </m:oMath>
                  </m:oMathPara>
                </a14:m>
                <a:endParaRPr lang="ko-KR" altLang="en-US" sz="2000" dirty="0"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CAF6A81-090B-432C-A303-9A6C26696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140" y="5924717"/>
                <a:ext cx="304361" cy="400110"/>
              </a:xfrm>
              <a:prstGeom prst="rect">
                <a:avLst/>
              </a:prstGeom>
              <a:blipFill>
                <a:blip r:embed="rId8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12CF3DEE-7266-4DDB-888C-7985DEF3FFDE}"/>
              </a:ext>
            </a:extLst>
          </p:cNvPr>
          <p:cNvSpPr/>
          <p:nvPr/>
        </p:nvSpPr>
        <p:spPr>
          <a:xfrm>
            <a:off x="5406096" y="5345398"/>
            <a:ext cx="696877" cy="63228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C66BEE36-A085-4213-B73A-F8F24915CE86}"/>
              </a:ext>
            </a:extLst>
          </p:cNvPr>
          <p:cNvSpPr/>
          <p:nvPr/>
        </p:nvSpPr>
        <p:spPr>
          <a:xfrm>
            <a:off x="7148853" y="5362914"/>
            <a:ext cx="561803" cy="56180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063C3AEE-9288-4EB7-9707-4BCE508AFC85}"/>
              </a:ext>
            </a:extLst>
          </p:cNvPr>
          <p:cNvSpPr/>
          <p:nvPr/>
        </p:nvSpPr>
        <p:spPr>
          <a:xfrm>
            <a:off x="9116708" y="4914786"/>
            <a:ext cx="561803" cy="56180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9A952446-97C2-4E86-A73B-36D7E4917FFA}"/>
              </a:ext>
            </a:extLst>
          </p:cNvPr>
          <p:cNvCxnSpPr>
            <a:cxnSpLocks/>
            <a:stCxn id="65" idx="7"/>
          </p:cNvCxnSpPr>
          <p:nvPr/>
        </p:nvCxnSpPr>
        <p:spPr>
          <a:xfrm flipV="1">
            <a:off x="7628382" y="5245608"/>
            <a:ext cx="1488326" cy="19958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6295E2D-1BF0-43DD-AB1D-A2B4619F62E9}"/>
                  </a:ext>
                </a:extLst>
              </p:cNvPr>
              <p:cNvSpPr txBox="1"/>
              <p:nvPr/>
            </p:nvSpPr>
            <p:spPr>
              <a:xfrm>
                <a:off x="7284625" y="5445188"/>
                <a:ext cx="3043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서울남산체 M" panose="02020503020101020101" pitchFamily="18" charset="-127"/>
                        </a:rPr>
                        <m:t>𝑖</m:t>
                      </m:r>
                    </m:oMath>
                  </m:oMathPara>
                </a14:m>
                <a:endParaRPr lang="ko-KR" altLang="en-US" sz="2000" dirty="0"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6295E2D-1BF0-43DD-AB1D-A2B4619F6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625" y="5445188"/>
                <a:ext cx="304361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E6B25D7-6882-4D6D-B08D-84F9F9814D77}"/>
                  </a:ext>
                </a:extLst>
              </p:cNvPr>
              <p:cNvSpPr txBox="1"/>
              <p:nvPr/>
            </p:nvSpPr>
            <p:spPr>
              <a:xfrm>
                <a:off x="9245428" y="4989129"/>
                <a:ext cx="3043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서울남산체 M" panose="02020503020101020101" pitchFamily="18" charset="-127"/>
                        </a:rPr>
                        <m:t>𝑗</m:t>
                      </m:r>
                    </m:oMath>
                  </m:oMathPara>
                </a14:m>
                <a:endParaRPr lang="ko-KR" altLang="en-US" sz="2000" dirty="0"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E6B25D7-6882-4D6D-B08D-84F9F9814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5428" y="4989129"/>
                <a:ext cx="304361" cy="400110"/>
              </a:xfrm>
              <a:prstGeom prst="rect">
                <a:avLst/>
              </a:prstGeom>
              <a:blipFill>
                <a:blip r:embed="rId10"/>
                <a:stretch>
                  <a:fillRect l="-4000" r="-2000" b="-121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1D8AAB2-B067-4019-A05A-759F556C01CA}"/>
                  </a:ext>
                </a:extLst>
              </p:cNvPr>
              <p:cNvSpPr txBox="1"/>
              <p:nvPr/>
            </p:nvSpPr>
            <p:spPr>
              <a:xfrm>
                <a:off x="7748891" y="4909981"/>
                <a:ext cx="1239095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서울남산체 M" panose="02020503020101020101" pitchFamily="18" charset="-127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서울남산체 M" panose="02020503020101020101" pitchFamily="18" charset="-127"/>
                                </a:rPr>
                              </m:ctrlPr>
                            </m:acc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서울남산체 M" panose="02020503020101020101" pitchFamily="18" charset="-127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서울남산체 M" panose="02020503020101020101" pitchFamily="18" charset="-127"/>
                            </a:rPr>
                            <m:t>𝑖𝑗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서울남산체 M" panose="02020503020101020101" pitchFamily="18" charset="-127"/>
                        </a:rPr>
                        <m:t>=0.25</m:t>
                      </m:r>
                    </m:oMath>
                  </m:oMathPara>
                </a14:m>
                <a:endParaRPr lang="ko-KR" altLang="en-US" sz="1600" dirty="0"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1D8AAB2-B067-4019-A05A-759F556C0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891" y="4909981"/>
                <a:ext cx="1239095" cy="362984"/>
              </a:xfrm>
              <a:prstGeom prst="rect">
                <a:avLst/>
              </a:prstGeom>
              <a:blipFill>
                <a:blip r:embed="rId11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타원 70">
            <a:extLst>
              <a:ext uri="{FF2B5EF4-FFF2-40B4-BE49-F238E27FC236}">
                <a16:creationId xmlns:a16="http://schemas.microsoft.com/office/drawing/2014/main" id="{FEECA71D-F084-4047-8904-A50D61AAB4C9}"/>
              </a:ext>
            </a:extLst>
          </p:cNvPr>
          <p:cNvSpPr/>
          <p:nvPr/>
        </p:nvSpPr>
        <p:spPr>
          <a:xfrm>
            <a:off x="9116706" y="5865971"/>
            <a:ext cx="561803" cy="56180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2643B7DB-3D16-430E-9DFF-EEA42C468786}"/>
              </a:ext>
            </a:extLst>
          </p:cNvPr>
          <p:cNvCxnSpPr>
            <a:cxnSpLocks/>
            <a:stCxn id="65" idx="5"/>
            <a:endCxn id="71" idx="2"/>
          </p:cNvCxnSpPr>
          <p:nvPr/>
        </p:nvCxnSpPr>
        <p:spPr>
          <a:xfrm>
            <a:off x="7628382" y="5842443"/>
            <a:ext cx="1488324" cy="30443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04F04D6-7DAA-4A60-B390-6C2FA80A7AB6}"/>
                  </a:ext>
                </a:extLst>
              </p:cNvPr>
              <p:cNvSpPr txBox="1"/>
              <p:nvPr/>
            </p:nvSpPr>
            <p:spPr>
              <a:xfrm>
                <a:off x="7710656" y="6108869"/>
                <a:ext cx="1239095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  <a:ea typeface="서울남산체 M" panose="02020503020101020101" pitchFamily="18" charset="-127"/>
                              </a:rPr>
                            </m:ctrlPr>
                          </m:acc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서울남산체 M" panose="02020503020101020101" pitchFamily="18" charset="-127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  <m:t>𝑖𝑗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=0.</m:t>
                    </m:r>
                  </m:oMath>
                </a14:m>
                <a:r>
                  <a:rPr lang="en-US" altLang="ko-KR" sz="16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75</a:t>
                </a:r>
                <a:endParaRPr lang="ko-KR" altLang="en-US" sz="1600" dirty="0"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04F04D6-7DAA-4A60-B390-6C2FA80A7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0656" y="6108869"/>
                <a:ext cx="1239095" cy="362984"/>
              </a:xfrm>
              <a:prstGeom prst="rect">
                <a:avLst/>
              </a:prstGeom>
              <a:blipFill>
                <a:blip r:embed="rId12"/>
                <a:stretch>
                  <a:fillRect t="-1667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E69BE99-7BB3-45A6-9C97-C18AE669B466}"/>
                  </a:ext>
                </a:extLst>
              </p:cNvPr>
              <p:cNvSpPr txBox="1"/>
              <p:nvPr/>
            </p:nvSpPr>
            <p:spPr>
              <a:xfrm>
                <a:off x="6006134" y="5476589"/>
                <a:ext cx="12390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서울남산체 M" panose="02020503020101020101" pitchFamily="18" charset="-127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서울남산체 M" panose="02020503020101020101" pitchFamily="18" charset="-127"/>
                                </a:rPr>
                              </m:ctrlPr>
                            </m:acc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서울남산체 M" panose="02020503020101020101" pitchFamily="18" charset="-127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서울남산체 M" panose="02020503020101020101" pitchFamily="18" charset="-127"/>
                            </a:rPr>
                            <m:t>𝑖𝑖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서울남산체 M" panose="02020503020101020101" pitchFamily="18" charset="-127"/>
                        </a:rPr>
                        <m:t>=0</m:t>
                      </m:r>
                    </m:oMath>
                  </m:oMathPara>
                </a14:m>
                <a:endParaRPr lang="ko-KR" altLang="en-US" sz="1600" dirty="0"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E69BE99-7BB3-45A6-9C97-C18AE669B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134" y="5476589"/>
                <a:ext cx="1239095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3CE1F99-59AC-402C-A222-142F01DF3F3B}"/>
                  </a:ext>
                </a:extLst>
              </p:cNvPr>
              <p:cNvSpPr txBox="1"/>
              <p:nvPr/>
            </p:nvSpPr>
            <p:spPr>
              <a:xfrm>
                <a:off x="9232457" y="5924717"/>
                <a:ext cx="3043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서울남산체 M" panose="02020503020101020101" pitchFamily="18" charset="-127"/>
                        </a:rPr>
                        <m:t>𝑘</m:t>
                      </m:r>
                    </m:oMath>
                  </m:oMathPara>
                </a14:m>
                <a:endParaRPr lang="ko-KR" altLang="en-US" sz="2000" dirty="0"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3CE1F99-59AC-402C-A222-142F01DF3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2457" y="5924717"/>
                <a:ext cx="304361" cy="400110"/>
              </a:xfrm>
              <a:prstGeom prst="rect">
                <a:avLst/>
              </a:prstGeom>
              <a:blipFill>
                <a:blip r:embed="rId14"/>
                <a:stretch>
                  <a:fillRect r="-81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Shape 178">
            <a:extLst>
              <a:ext uri="{FF2B5EF4-FFF2-40B4-BE49-F238E27FC236}">
                <a16:creationId xmlns:a16="http://schemas.microsoft.com/office/drawing/2014/main" id="{81953E9C-1D8C-400F-A459-185E6755F085}"/>
              </a:ext>
            </a:extLst>
          </p:cNvPr>
          <p:cNvSpPr/>
          <p:nvPr/>
        </p:nvSpPr>
        <p:spPr>
          <a:xfrm>
            <a:off x="10163517" y="34131"/>
            <a:ext cx="2018744" cy="677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52" y="562"/>
                </a:lnTo>
                <a:lnTo>
                  <a:pt x="21468" y="0"/>
                </a:lnTo>
                <a:lnTo>
                  <a:pt x="21600" y="21356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sp>
        <p:nvSpPr>
          <p:cNvPr id="55" name="Shape 179">
            <a:extLst>
              <a:ext uri="{FF2B5EF4-FFF2-40B4-BE49-F238E27FC236}">
                <a16:creationId xmlns:a16="http://schemas.microsoft.com/office/drawing/2014/main" id="{EC27253B-1370-4403-B9A5-424A6C946EBF}"/>
              </a:ext>
            </a:extLst>
          </p:cNvPr>
          <p:cNvSpPr txBox="1"/>
          <p:nvPr/>
        </p:nvSpPr>
        <p:spPr>
          <a:xfrm>
            <a:off x="10163517" y="136667"/>
            <a:ext cx="196970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r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dirty="0"/>
              <a:t>Analysis</a:t>
            </a:r>
            <a:endParaRPr sz="2400" dirty="0"/>
          </a:p>
        </p:txBody>
      </p:sp>
      <p:sp>
        <p:nvSpPr>
          <p:cNvPr id="58" name="Shape 180">
            <a:extLst>
              <a:ext uri="{FF2B5EF4-FFF2-40B4-BE49-F238E27FC236}">
                <a16:creationId xmlns:a16="http://schemas.microsoft.com/office/drawing/2014/main" id="{C0D76210-2136-47C6-8636-02E45CDEF066}"/>
              </a:ext>
            </a:extLst>
          </p:cNvPr>
          <p:cNvSpPr/>
          <p:nvPr/>
        </p:nvSpPr>
        <p:spPr>
          <a:xfrm flipV="1">
            <a:off x="-1" y="711127"/>
            <a:ext cx="12192002" cy="74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l" defTabSz="457200">
              <a:defRPr sz="1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/>
          </a:p>
        </p:txBody>
      </p:sp>
      <p:sp>
        <p:nvSpPr>
          <p:cNvPr id="59" name="Shape 177">
            <a:extLst>
              <a:ext uri="{FF2B5EF4-FFF2-40B4-BE49-F238E27FC236}">
                <a16:creationId xmlns:a16="http://schemas.microsoft.com/office/drawing/2014/main" id="{416DAE5B-DC37-46D7-BE8F-1159B3063C97}"/>
              </a:ext>
            </a:extLst>
          </p:cNvPr>
          <p:cNvSpPr txBox="1"/>
          <p:nvPr/>
        </p:nvSpPr>
        <p:spPr>
          <a:xfrm>
            <a:off x="101710" y="98010"/>
            <a:ext cx="341920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Effective loop analysis</a:t>
            </a:r>
          </a:p>
        </p:txBody>
      </p:sp>
    </p:spTree>
    <p:extLst>
      <p:ext uri="{BB962C8B-B14F-4D97-AF65-F5344CB8AC3E}">
        <p14:creationId xmlns:p14="http://schemas.microsoft.com/office/powerpoint/2010/main" val="518815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1B5901-EB29-45BB-AA84-E90D2BA7AFF7}"/>
                  </a:ext>
                </a:extLst>
              </p:cNvPr>
              <p:cNvSpPr txBox="1"/>
              <p:nvPr/>
            </p:nvSpPr>
            <p:spPr>
              <a:xfrm>
                <a:off x="5973742" y="1999509"/>
                <a:ext cx="6086261" cy="1784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Link width: mean bidirectional pure transition probability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 smtClean="0">
                            <a:latin typeface="Cambria Math" panose="02040503050406030204" pitchFamily="18" charset="0"/>
                            <a:ea typeface="서울남산 장체 M" panose="02020503020101020101" pitchFamily="18" charset="-127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  <a:ea typeface="서울남산 장체 M" panose="02020503020101020101" pitchFamily="18" charset="-127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서울남산 장체 M" panose="02020503020101020101" pitchFamily="18" charset="-127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서울남산 장체 M" panose="02020503020101020101" pitchFamily="18" charset="-127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서울남산 장체 M" panose="02020503020101020101" pitchFamily="18" charset="-127"/>
                                      </a:rPr>
                                      <m:t>𝑃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서울남산 장체 M" panose="02020503020101020101" pitchFamily="18" charset="-127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서울남산 장체 M" panose="02020503020101020101" pitchFamily="18" charset="-127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서울남산 장체 M" panose="02020503020101020101" pitchFamily="18" charset="-127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서울남산 장체 M" panose="02020503020101020101" pitchFamily="18" charset="-127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서울남산 장체 M" panose="02020503020101020101" pitchFamily="18" charset="-127"/>
                                      </a:rPr>
                                      <m:t>𝑃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서울남산 장체 M" panose="02020503020101020101" pitchFamily="18" charset="-127"/>
                                  </a:rPr>
                                  <m:t>𝑗𝑖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서울남산 장체 M" panose="02020503020101020101" pitchFamily="18" charset="-127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US" altLang="ko-KR" sz="1600" dirty="0">
                  <a:latin typeface="서울남산 장체 M" panose="02020503020101020101" pitchFamily="18" charset="-127"/>
                  <a:ea typeface="서울남산 장체 M" panose="02020503020101020101" pitchFamily="18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Node color: fraction of energy returning via a 2-step loop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서울남산 장체 M" panose="02020503020101020101" pitchFamily="18" charset="-127"/>
                      </a:rPr>
                      <m:t>(</m:t>
                    </m:r>
                    <m:sSubSup>
                      <m:sSub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서울남산 장체 M" panose="02020503020101020101" pitchFamily="18" charset="-127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  <a:ea typeface="서울남산 장체 M" panose="02020503020101020101" pitchFamily="18" charset="-127"/>
                              </a:rPr>
                            </m:ctrlPr>
                          </m:acc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서울남산 장체 M" panose="02020503020101020101" pitchFamily="18" charset="-127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서울남산 장체 M" panose="02020503020101020101" pitchFamily="18" charset="-127"/>
                          </a:rPr>
                          <m:t>𝑖𝑖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서울남산 장체 M" panose="02020503020101020101" pitchFamily="18" charset="-127"/>
                          </a:rPr>
                          <m:t>2</m:t>
                        </m:r>
                      </m:sup>
                    </m:sSubSup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서울남산 장체 M" panose="02020503020101020101" pitchFamily="18" charset="-127"/>
                      </a:rPr>
                      <m:t>)</m:t>
                    </m:r>
                  </m:oMath>
                </a14:m>
                <a:endParaRPr lang="en-US" altLang="ko-KR" sz="1600" dirty="0">
                  <a:latin typeface="서울남산 장체 M" panose="02020503020101020101" pitchFamily="18" charset="-127"/>
                  <a:ea typeface="서울남산 장체 M" panose="02020503020101020101" pitchFamily="18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Most peripheral nodes exchange energy among themselves.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They may act to prevent immediate absorption into the network.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1B5901-EB29-45BB-AA84-E90D2BA7A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742" y="1999509"/>
                <a:ext cx="6086261" cy="1784271"/>
              </a:xfrm>
              <a:prstGeom prst="rect">
                <a:avLst/>
              </a:prstGeom>
              <a:blipFill>
                <a:blip r:embed="rId2"/>
                <a:stretch>
                  <a:fillRect l="-401" b="-3413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4086FBA5-04C1-4CE4-8E38-A97A33335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97" y="852394"/>
            <a:ext cx="5862772" cy="5862772"/>
          </a:xfrm>
          <a:prstGeom prst="rect">
            <a:avLst/>
          </a:prstGeom>
        </p:spPr>
      </p:pic>
      <p:sp>
        <p:nvSpPr>
          <p:cNvPr id="9" name="Shape 178">
            <a:extLst>
              <a:ext uri="{FF2B5EF4-FFF2-40B4-BE49-F238E27FC236}">
                <a16:creationId xmlns:a16="http://schemas.microsoft.com/office/drawing/2014/main" id="{B1F67818-2777-4B2F-9253-A9DA9E14E05D}"/>
              </a:ext>
            </a:extLst>
          </p:cNvPr>
          <p:cNvSpPr/>
          <p:nvPr/>
        </p:nvSpPr>
        <p:spPr>
          <a:xfrm>
            <a:off x="10163517" y="34131"/>
            <a:ext cx="2018744" cy="677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52" y="562"/>
                </a:lnTo>
                <a:lnTo>
                  <a:pt x="21468" y="0"/>
                </a:lnTo>
                <a:lnTo>
                  <a:pt x="21600" y="21356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sp>
        <p:nvSpPr>
          <p:cNvPr id="10" name="Shape 179">
            <a:extLst>
              <a:ext uri="{FF2B5EF4-FFF2-40B4-BE49-F238E27FC236}">
                <a16:creationId xmlns:a16="http://schemas.microsoft.com/office/drawing/2014/main" id="{68DB2925-1A5C-47D3-BD7A-C40114DD2265}"/>
              </a:ext>
            </a:extLst>
          </p:cNvPr>
          <p:cNvSpPr txBox="1"/>
          <p:nvPr/>
        </p:nvSpPr>
        <p:spPr>
          <a:xfrm>
            <a:off x="10163517" y="136667"/>
            <a:ext cx="196970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r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dirty="0"/>
              <a:t>Analysis</a:t>
            </a:r>
            <a:endParaRPr sz="2400" dirty="0"/>
          </a:p>
        </p:txBody>
      </p:sp>
      <p:sp>
        <p:nvSpPr>
          <p:cNvPr id="12" name="Shape 180">
            <a:extLst>
              <a:ext uri="{FF2B5EF4-FFF2-40B4-BE49-F238E27FC236}">
                <a16:creationId xmlns:a16="http://schemas.microsoft.com/office/drawing/2014/main" id="{CFBC452E-8923-4940-812A-217B1D058015}"/>
              </a:ext>
            </a:extLst>
          </p:cNvPr>
          <p:cNvSpPr/>
          <p:nvPr/>
        </p:nvSpPr>
        <p:spPr>
          <a:xfrm flipV="1">
            <a:off x="-1" y="711127"/>
            <a:ext cx="12192002" cy="74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l" defTabSz="457200">
              <a:defRPr sz="1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/>
          </a:p>
        </p:txBody>
      </p:sp>
      <p:sp>
        <p:nvSpPr>
          <p:cNvPr id="13" name="Shape 177">
            <a:extLst>
              <a:ext uri="{FF2B5EF4-FFF2-40B4-BE49-F238E27FC236}">
                <a16:creationId xmlns:a16="http://schemas.microsoft.com/office/drawing/2014/main" id="{20923B88-2D67-4E53-9F51-9541B9F8812B}"/>
              </a:ext>
            </a:extLst>
          </p:cNvPr>
          <p:cNvSpPr txBox="1"/>
          <p:nvPr/>
        </p:nvSpPr>
        <p:spPr>
          <a:xfrm>
            <a:off x="101710" y="98010"/>
            <a:ext cx="341920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Effective loop analysis</a:t>
            </a:r>
          </a:p>
        </p:txBody>
      </p:sp>
    </p:spTree>
    <p:extLst>
      <p:ext uri="{BB962C8B-B14F-4D97-AF65-F5344CB8AC3E}">
        <p14:creationId xmlns:p14="http://schemas.microsoft.com/office/powerpoint/2010/main" val="1686705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B265A30-E043-44EC-AB56-BAEC479EC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0" y="813737"/>
            <a:ext cx="6093336" cy="5892051"/>
          </a:xfrm>
          <a:prstGeom prst="rect">
            <a:avLst/>
          </a:prstGeom>
        </p:spPr>
      </p:pic>
      <p:sp>
        <p:nvSpPr>
          <p:cNvPr id="11" name="Shape 178">
            <a:extLst>
              <a:ext uri="{FF2B5EF4-FFF2-40B4-BE49-F238E27FC236}">
                <a16:creationId xmlns:a16="http://schemas.microsoft.com/office/drawing/2014/main" id="{F9DC304E-595F-45A7-9BB5-089B4B063137}"/>
              </a:ext>
            </a:extLst>
          </p:cNvPr>
          <p:cNvSpPr/>
          <p:nvPr/>
        </p:nvSpPr>
        <p:spPr>
          <a:xfrm>
            <a:off x="10163517" y="34131"/>
            <a:ext cx="2018744" cy="677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52" y="562"/>
                </a:lnTo>
                <a:lnTo>
                  <a:pt x="21468" y="0"/>
                </a:lnTo>
                <a:lnTo>
                  <a:pt x="21600" y="21356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sp>
        <p:nvSpPr>
          <p:cNvPr id="12" name="Shape 179">
            <a:extLst>
              <a:ext uri="{FF2B5EF4-FFF2-40B4-BE49-F238E27FC236}">
                <a16:creationId xmlns:a16="http://schemas.microsoft.com/office/drawing/2014/main" id="{002DB863-F2EF-4E8B-8D3A-BBE18032E4D3}"/>
              </a:ext>
            </a:extLst>
          </p:cNvPr>
          <p:cNvSpPr txBox="1"/>
          <p:nvPr/>
        </p:nvSpPr>
        <p:spPr>
          <a:xfrm>
            <a:off x="10163517" y="136667"/>
            <a:ext cx="196970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r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dirty="0"/>
              <a:t>Analysis</a:t>
            </a:r>
            <a:endParaRPr sz="2400" dirty="0"/>
          </a:p>
        </p:txBody>
      </p:sp>
      <p:sp>
        <p:nvSpPr>
          <p:cNvPr id="13" name="Shape 180">
            <a:extLst>
              <a:ext uri="{FF2B5EF4-FFF2-40B4-BE49-F238E27FC236}">
                <a16:creationId xmlns:a16="http://schemas.microsoft.com/office/drawing/2014/main" id="{19446559-59ED-464E-B3A2-7378D5C4091A}"/>
              </a:ext>
            </a:extLst>
          </p:cNvPr>
          <p:cNvSpPr/>
          <p:nvPr/>
        </p:nvSpPr>
        <p:spPr>
          <a:xfrm flipV="1">
            <a:off x="-1" y="711127"/>
            <a:ext cx="12192002" cy="74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l" defTabSz="457200">
              <a:defRPr sz="1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/>
          </a:p>
        </p:txBody>
      </p:sp>
      <p:sp>
        <p:nvSpPr>
          <p:cNvPr id="14" name="Shape 177">
            <a:extLst>
              <a:ext uri="{FF2B5EF4-FFF2-40B4-BE49-F238E27FC236}">
                <a16:creationId xmlns:a16="http://schemas.microsoft.com/office/drawing/2014/main" id="{01A21B4B-E037-4D87-9632-824F85C80A7F}"/>
              </a:ext>
            </a:extLst>
          </p:cNvPr>
          <p:cNvSpPr txBox="1"/>
          <p:nvPr/>
        </p:nvSpPr>
        <p:spPr>
          <a:xfrm>
            <a:off x="101710" y="98010"/>
            <a:ext cx="341920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Effective loop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E58DE2-D75F-45DE-B797-574FF5E9CE85}"/>
                  </a:ext>
                </a:extLst>
              </p:cNvPr>
              <p:cNvSpPr txBox="1"/>
              <p:nvPr/>
            </p:nvSpPr>
            <p:spPr>
              <a:xfrm>
                <a:off x="6039886" y="1967588"/>
                <a:ext cx="6093336" cy="1784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Link width: mean bidirectional pure transition probability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서울남산 장체 M" panose="02020503020101020101" pitchFamily="18" charset="-127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서울남산 장체 M" panose="02020503020101020101" pitchFamily="18" charset="-127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  <a:ea typeface="서울남산 장체 M" panose="02020503020101020101" pitchFamily="18" charset="-127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서울남산 장체 M" panose="02020503020101020101" pitchFamily="18" charset="-127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서울남산 장체 M" panose="02020503020101020101" pitchFamily="18" charset="-127"/>
                                      </a:rPr>
                                      <m:t>𝑃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서울남산 장체 M" panose="02020503020101020101" pitchFamily="18" charset="-127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서울남산 장체 M" panose="02020503020101020101" pitchFamily="18" charset="-127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  <a:ea typeface="서울남산 장체 M" panose="02020503020101020101" pitchFamily="18" charset="-127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서울남산 장체 M" panose="02020503020101020101" pitchFamily="18" charset="-127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서울남산 장체 M" panose="02020503020101020101" pitchFamily="18" charset="-127"/>
                                      </a:rPr>
                                      <m:t>𝑃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서울남산 장체 M" panose="02020503020101020101" pitchFamily="18" charset="-127"/>
                                  </a:rPr>
                                  <m:t>𝑗𝑖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서울남산 장체 M" panose="02020503020101020101" pitchFamily="18" charset="-127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US" altLang="ko-KR" sz="1600" dirty="0">
                  <a:latin typeface="서울남산 장체 M" panose="02020503020101020101" pitchFamily="18" charset="-127"/>
                  <a:ea typeface="서울남산 장체 M" panose="02020503020101020101" pitchFamily="18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Node color: fraction of energy returning via a 2-step loop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  <a:ea typeface="서울남산 장체 M" panose="02020503020101020101" pitchFamily="18" charset="-127"/>
                      </a:rPr>
                      <m:t>(</m:t>
                    </m:r>
                    <m:sSubSup>
                      <m:sSubSup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서울남산 장체 M" panose="02020503020101020101" pitchFamily="18" charset="-127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서울남산 장체 M" panose="02020503020101020101" pitchFamily="18" charset="-127"/>
                              </a:rPr>
                            </m:ctrlPr>
                          </m:acc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서울남산 장체 M" panose="02020503020101020101" pitchFamily="18" charset="-127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서울남산 장체 M" panose="02020503020101020101" pitchFamily="18" charset="-127"/>
                          </a:rPr>
                          <m:t>𝑖𝑖</m:t>
                        </m:r>
                      </m:sub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  <a:ea typeface="서울남산 장체 M" panose="02020503020101020101" pitchFamily="18" charset="-127"/>
                          </a:rPr>
                          <m:t>2</m:t>
                        </m:r>
                      </m:sup>
                    </m:sSubSup>
                    <m:r>
                      <a:rPr lang="en-US" altLang="ko-KR" sz="1600" i="1">
                        <a:latin typeface="Cambria Math" panose="02040503050406030204" pitchFamily="18" charset="0"/>
                        <a:ea typeface="서울남산 장체 M" panose="02020503020101020101" pitchFamily="18" charset="-127"/>
                      </a:rPr>
                      <m:t>)</m:t>
                    </m:r>
                  </m:oMath>
                </a14:m>
                <a:endParaRPr lang="en-US" altLang="ko-KR" sz="1600" dirty="0">
                  <a:latin typeface="서울남산 장체 M" panose="02020503020101020101" pitchFamily="18" charset="-127"/>
                  <a:ea typeface="서울남산 장체 M" panose="02020503020101020101" pitchFamily="18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Two length-3 loop structures appear in the two regions adjacent to the reaction center.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E58DE2-D75F-45DE-B797-574FF5E9C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886" y="1967588"/>
                <a:ext cx="6093336" cy="1784271"/>
              </a:xfrm>
              <a:prstGeom prst="rect">
                <a:avLst/>
              </a:prstGeom>
              <a:blipFill>
                <a:blip r:embed="rId3"/>
                <a:stretch>
                  <a:fillRect l="-400" r="-601" b="-3767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5F47C5B-FC55-4957-A7BB-3F1802F65D64}"/>
              </a:ext>
            </a:extLst>
          </p:cNvPr>
          <p:cNvSpPr/>
          <p:nvPr/>
        </p:nvSpPr>
        <p:spPr>
          <a:xfrm>
            <a:off x="3045349" y="1996920"/>
            <a:ext cx="505533" cy="747423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498BA6A-F7F3-41BF-A087-B517029AF170}"/>
              </a:ext>
            </a:extLst>
          </p:cNvPr>
          <p:cNvSpPr/>
          <p:nvPr/>
        </p:nvSpPr>
        <p:spPr>
          <a:xfrm>
            <a:off x="1811313" y="3087575"/>
            <a:ext cx="510468" cy="589904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15">
            <a:extLst>
              <a:ext uri="{FF2B5EF4-FFF2-40B4-BE49-F238E27FC236}">
                <a16:creationId xmlns:a16="http://schemas.microsoft.com/office/drawing/2014/main" id="{5574393D-E2D4-7608-6BBC-E7BFB368B9EF}"/>
              </a:ext>
            </a:extLst>
          </p:cNvPr>
          <p:cNvSpPr/>
          <p:nvPr/>
        </p:nvSpPr>
        <p:spPr>
          <a:xfrm>
            <a:off x="941113" y="1927635"/>
            <a:ext cx="304758" cy="324076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5">
            <a:extLst>
              <a:ext uri="{FF2B5EF4-FFF2-40B4-BE49-F238E27FC236}">
                <a16:creationId xmlns:a16="http://schemas.microsoft.com/office/drawing/2014/main" id="{83621120-794F-B786-50BC-20A2FEAEA340}"/>
              </a:ext>
            </a:extLst>
          </p:cNvPr>
          <p:cNvSpPr/>
          <p:nvPr/>
        </p:nvSpPr>
        <p:spPr>
          <a:xfrm>
            <a:off x="2321781" y="1805550"/>
            <a:ext cx="304758" cy="324076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501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78">
            <a:extLst>
              <a:ext uri="{FF2B5EF4-FFF2-40B4-BE49-F238E27FC236}">
                <a16:creationId xmlns:a16="http://schemas.microsoft.com/office/drawing/2014/main" id="{C820B763-4862-4EBA-B337-3F2BEA2B90EC}"/>
              </a:ext>
            </a:extLst>
          </p:cNvPr>
          <p:cNvSpPr/>
          <p:nvPr/>
        </p:nvSpPr>
        <p:spPr>
          <a:xfrm>
            <a:off x="10163517" y="34131"/>
            <a:ext cx="2018744" cy="677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52" y="562"/>
                </a:lnTo>
                <a:lnTo>
                  <a:pt x="21468" y="0"/>
                </a:lnTo>
                <a:lnTo>
                  <a:pt x="21600" y="21356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sp>
        <p:nvSpPr>
          <p:cNvPr id="14" name="Shape 180">
            <a:extLst>
              <a:ext uri="{FF2B5EF4-FFF2-40B4-BE49-F238E27FC236}">
                <a16:creationId xmlns:a16="http://schemas.microsoft.com/office/drawing/2014/main" id="{4D95545B-2A65-482A-A04E-F572850A4238}"/>
              </a:ext>
            </a:extLst>
          </p:cNvPr>
          <p:cNvSpPr/>
          <p:nvPr/>
        </p:nvSpPr>
        <p:spPr>
          <a:xfrm flipV="1">
            <a:off x="-1" y="711127"/>
            <a:ext cx="12192002" cy="74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l" defTabSz="457200">
              <a:defRPr sz="1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/>
          </a:p>
        </p:txBody>
      </p:sp>
      <p:sp>
        <p:nvSpPr>
          <p:cNvPr id="33" name="Shape 177">
            <a:extLst>
              <a:ext uri="{FF2B5EF4-FFF2-40B4-BE49-F238E27FC236}">
                <a16:creationId xmlns:a16="http://schemas.microsoft.com/office/drawing/2014/main" id="{60A9A8F1-316C-42DA-8F76-ACE11B976484}"/>
              </a:ext>
            </a:extLst>
          </p:cNvPr>
          <p:cNvSpPr txBox="1"/>
          <p:nvPr/>
        </p:nvSpPr>
        <p:spPr>
          <a:xfrm>
            <a:off x="127616" y="98010"/>
            <a:ext cx="644888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Energy-transfer dynamics of photosystems</a:t>
            </a:r>
          </a:p>
        </p:txBody>
      </p:sp>
      <p:sp>
        <p:nvSpPr>
          <p:cNvPr id="35" name="Shape 179">
            <a:extLst>
              <a:ext uri="{FF2B5EF4-FFF2-40B4-BE49-F238E27FC236}">
                <a16:creationId xmlns:a16="http://schemas.microsoft.com/office/drawing/2014/main" id="{B718AB03-12D2-476F-BA06-39D3281BA0BF}"/>
              </a:ext>
            </a:extLst>
          </p:cNvPr>
          <p:cNvSpPr txBox="1"/>
          <p:nvPr/>
        </p:nvSpPr>
        <p:spPr>
          <a:xfrm>
            <a:off x="9875650" y="136667"/>
            <a:ext cx="196970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r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dirty="0"/>
              <a:t>Summary</a:t>
            </a:r>
            <a:endParaRPr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CB0B2E-84A7-4E81-AD78-24B4B784F4E4}"/>
              </a:ext>
            </a:extLst>
          </p:cNvPr>
          <p:cNvSpPr txBox="1"/>
          <p:nvPr/>
        </p:nvSpPr>
        <p:spPr>
          <a:xfrm>
            <a:off x="127616" y="2139152"/>
            <a:ext cx="10160017" cy="3039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sz="1600" dirty="0">
                <a:latin typeface="SeoulNamsanC M" panose="02020503020101020101" pitchFamily="18" charset="-127"/>
                <a:ea typeface="SeoulNamsanC M" panose="02020503020101020101" pitchFamily="18" charset="-127"/>
              </a:rPr>
              <a:t>Analyze energy flow in photosystem network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sz="1600" dirty="0">
                <a:latin typeface="SeoulNamsanC M" panose="02020503020101020101" pitchFamily="18" charset="-127"/>
                <a:ea typeface="SeoulNamsanC M" panose="02020503020101020101" pitchFamily="18" charset="-127"/>
              </a:rPr>
              <a:t>Perform simulation with Absorbing Markov process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sz="1600" dirty="0">
                <a:latin typeface="SeoulNamsanC M" panose="02020503020101020101" pitchFamily="18" charset="-127"/>
                <a:ea typeface="SeoulNamsanC M" panose="02020503020101020101" pitchFamily="18" charset="-127"/>
              </a:rPr>
              <a:t>Energy efficiency analysis of individual nodes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sz="1600" dirty="0">
                <a:latin typeface="SeoulNamsanC M" panose="02020503020101020101" pitchFamily="18" charset="-127"/>
                <a:ea typeface="SeoulNamsanC M" panose="02020503020101020101" pitchFamily="18" charset="-127"/>
              </a:rPr>
              <a:t>Discover characteristic paths through cumulative energy flow analysis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sz="1600" dirty="0">
                <a:latin typeface="SeoulNamsanC M" panose="02020503020101020101" pitchFamily="18" charset="-127"/>
                <a:ea typeface="SeoulNamsanC M" panose="02020503020101020101" pitchFamily="18" charset="-127"/>
              </a:rPr>
              <a:t>Identify the area where energy resides through loop analysis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sz="1600" dirty="0">
                <a:latin typeface="SeoulNamsanC M" panose="02020503020101020101" pitchFamily="18" charset="-127"/>
                <a:ea typeface="SeoulNamsanC M" panose="02020503020101020101" pitchFamily="18" charset="-127"/>
              </a:rPr>
              <a:t>Application and expansion to transportation networks, power grid networks, etc.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83BD7D4-8FCA-797C-C32D-C6D8E06650B8}"/>
              </a:ext>
            </a:extLst>
          </p:cNvPr>
          <p:cNvGrpSpPr/>
          <p:nvPr/>
        </p:nvGrpSpPr>
        <p:grpSpPr>
          <a:xfrm>
            <a:off x="6725384" y="1483995"/>
            <a:ext cx="5339000" cy="4746425"/>
            <a:chOff x="5693287" y="852394"/>
            <a:chExt cx="6498713" cy="577742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B9CE3BF-D6B3-F864-A450-BF79BD607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4578" y="852394"/>
              <a:ext cx="5777422" cy="5777422"/>
            </a:xfrm>
            <a:prstGeom prst="rect">
              <a:avLst/>
            </a:prstGeom>
          </p:spPr>
        </p:pic>
        <p:sp>
          <p:nvSpPr>
            <p:cNvPr id="9" name="원호 4">
              <a:extLst>
                <a:ext uri="{FF2B5EF4-FFF2-40B4-BE49-F238E27FC236}">
                  <a16:creationId xmlns:a16="http://schemas.microsoft.com/office/drawing/2014/main" id="{62AE43B8-8633-AC47-EF38-D012BEC34258}"/>
                </a:ext>
              </a:extLst>
            </p:cNvPr>
            <p:cNvSpPr/>
            <p:nvPr/>
          </p:nvSpPr>
          <p:spPr>
            <a:xfrm>
              <a:off x="7761392" y="2441500"/>
              <a:ext cx="1498549" cy="1720991"/>
            </a:xfrm>
            <a:prstGeom prst="arc">
              <a:avLst/>
            </a:prstGeom>
            <a:ln w="28575">
              <a:solidFill>
                <a:srgbClr val="C00000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원호 5">
              <a:extLst>
                <a:ext uri="{FF2B5EF4-FFF2-40B4-BE49-F238E27FC236}">
                  <a16:creationId xmlns:a16="http://schemas.microsoft.com/office/drawing/2014/main" id="{52638199-4A88-F826-F77F-B68DE526BAC3}"/>
                </a:ext>
              </a:extLst>
            </p:cNvPr>
            <p:cNvSpPr/>
            <p:nvPr/>
          </p:nvSpPr>
          <p:spPr>
            <a:xfrm flipH="1">
              <a:off x="9525769" y="2347840"/>
              <a:ext cx="1377113" cy="1970748"/>
            </a:xfrm>
            <a:prstGeom prst="arc">
              <a:avLst>
                <a:gd name="adj1" fmla="val 17163722"/>
                <a:gd name="adj2" fmla="val 0"/>
              </a:avLst>
            </a:prstGeom>
            <a:ln w="28575">
              <a:solidFill>
                <a:srgbClr val="C00000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원호 1">
              <a:extLst>
                <a:ext uri="{FF2B5EF4-FFF2-40B4-BE49-F238E27FC236}">
                  <a16:creationId xmlns:a16="http://schemas.microsoft.com/office/drawing/2014/main" id="{C4480654-62DB-3F80-F67D-B2540401B4EF}"/>
                </a:ext>
              </a:extLst>
            </p:cNvPr>
            <p:cNvSpPr/>
            <p:nvPr/>
          </p:nvSpPr>
          <p:spPr>
            <a:xfrm>
              <a:off x="5693287" y="2555306"/>
              <a:ext cx="2400803" cy="2896271"/>
            </a:xfrm>
            <a:prstGeom prst="arc">
              <a:avLst/>
            </a:prstGeom>
            <a:ln w="28575">
              <a:solidFill>
                <a:srgbClr val="C00000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6">
              <a:extLst>
                <a:ext uri="{FF2B5EF4-FFF2-40B4-BE49-F238E27FC236}">
                  <a16:creationId xmlns:a16="http://schemas.microsoft.com/office/drawing/2014/main" id="{534B0F64-1753-4ECD-5A52-FC25F28F2DBE}"/>
                </a:ext>
              </a:extLst>
            </p:cNvPr>
            <p:cNvSpPr/>
            <p:nvPr/>
          </p:nvSpPr>
          <p:spPr>
            <a:xfrm>
              <a:off x="9160169" y="3283391"/>
              <a:ext cx="319893" cy="30138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7">
              <a:extLst>
                <a:ext uri="{FF2B5EF4-FFF2-40B4-BE49-F238E27FC236}">
                  <a16:creationId xmlns:a16="http://schemas.microsoft.com/office/drawing/2014/main" id="{155D6F35-A4E3-4031-73F3-C67ACCBD20D8}"/>
                </a:ext>
              </a:extLst>
            </p:cNvPr>
            <p:cNvSpPr/>
            <p:nvPr/>
          </p:nvSpPr>
          <p:spPr>
            <a:xfrm>
              <a:off x="7979850" y="3999106"/>
              <a:ext cx="319893" cy="30138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8">
              <a:extLst>
                <a:ext uri="{FF2B5EF4-FFF2-40B4-BE49-F238E27FC236}">
                  <a16:creationId xmlns:a16="http://schemas.microsoft.com/office/drawing/2014/main" id="{95ACB520-0D22-AB95-D28A-C0C33B56116C}"/>
                </a:ext>
              </a:extLst>
            </p:cNvPr>
            <p:cNvSpPr/>
            <p:nvPr/>
          </p:nvSpPr>
          <p:spPr>
            <a:xfrm>
              <a:off x="9398967" y="1860605"/>
              <a:ext cx="505533" cy="747423"/>
            </a:xfrm>
            <a:prstGeom prst="round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6804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81">
            <a:extLst>
              <a:ext uri="{FF2B5EF4-FFF2-40B4-BE49-F238E27FC236}">
                <a16:creationId xmlns:a16="http://schemas.microsoft.com/office/drawing/2014/main" id="{A0684FE0-0D4F-4C7D-85E5-1CC8208999D4}"/>
              </a:ext>
            </a:extLst>
          </p:cNvPr>
          <p:cNvGrpSpPr/>
          <p:nvPr/>
        </p:nvGrpSpPr>
        <p:grpSpPr>
          <a:xfrm>
            <a:off x="-1" y="34131"/>
            <a:ext cx="12192002" cy="677581"/>
            <a:chOff x="0" y="34131"/>
            <a:chExt cx="13049258" cy="677581"/>
          </a:xfrm>
        </p:grpSpPr>
        <p:sp>
          <p:nvSpPr>
            <p:cNvPr id="19" name="Shape 178">
              <a:extLst>
                <a:ext uri="{FF2B5EF4-FFF2-40B4-BE49-F238E27FC236}">
                  <a16:creationId xmlns:a16="http://schemas.microsoft.com/office/drawing/2014/main" id="{BFEF3A8A-9473-4C5D-A56F-F6353BF8B478}"/>
                </a:ext>
              </a:extLst>
            </p:cNvPr>
            <p:cNvSpPr/>
            <p:nvPr/>
          </p:nvSpPr>
          <p:spPr>
            <a:xfrm>
              <a:off x="10878145" y="34131"/>
              <a:ext cx="2160688" cy="677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3152" y="562"/>
                  </a:lnTo>
                  <a:lnTo>
                    <a:pt x="21468" y="0"/>
                  </a:lnTo>
                  <a:lnTo>
                    <a:pt x="21600" y="21356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0" name="Shape 179">
              <a:extLst>
                <a:ext uri="{FF2B5EF4-FFF2-40B4-BE49-F238E27FC236}">
                  <a16:creationId xmlns:a16="http://schemas.microsoft.com/office/drawing/2014/main" id="{544466F9-A28F-49D6-90D4-BAC836F854D9}"/>
                </a:ext>
              </a:extLst>
            </p:cNvPr>
            <p:cNvSpPr txBox="1"/>
            <p:nvPr/>
          </p:nvSpPr>
          <p:spPr>
            <a:xfrm>
              <a:off x="10878145" y="136667"/>
              <a:ext cx="210820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400" dirty="0"/>
                <a:t>Introduction</a:t>
              </a:r>
            </a:p>
          </p:txBody>
        </p:sp>
        <p:sp>
          <p:nvSpPr>
            <p:cNvPr id="21" name="Shape 180">
              <a:extLst>
                <a:ext uri="{FF2B5EF4-FFF2-40B4-BE49-F238E27FC236}">
                  <a16:creationId xmlns:a16="http://schemas.microsoft.com/office/drawing/2014/main" id="{38795B53-14BA-45DC-A77F-20D6388008CC}"/>
                </a:ext>
              </a:extLst>
            </p:cNvPr>
            <p:cNvSpPr/>
            <p:nvPr/>
          </p:nvSpPr>
          <p:spPr>
            <a:xfrm flipV="1">
              <a:off x="0" y="711127"/>
              <a:ext cx="13049258" cy="7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pPr>
              <a:endParaRPr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261545" y="5519666"/>
            <a:ext cx="11720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latin typeface="SeoulNamsanC M" panose="02020503020101020101" pitchFamily="18" charset="-127"/>
                <a:ea typeface="SeoulNamsanC M" panose="02020503020101020101" pitchFamily="18" charset="-127"/>
              </a:rPr>
              <a:t>Functional and structural unit of protein complexes that carry out photosynthesis: photosystem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latin typeface="SeoulNamsanC M" panose="02020503020101020101" pitchFamily="18" charset="-127"/>
                <a:ea typeface="SeoulNamsanC M" panose="02020503020101020101" pitchFamily="18" charset="-127"/>
              </a:rPr>
              <a:t>Photosystem II: A system that transfers light energy to the next process in the form of excited electrons.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latin typeface="SeoulNamsanC M" panose="02020503020101020101" pitchFamily="18" charset="-127"/>
                <a:ea typeface="SeoulNamsanC M" panose="02020503020101020101" pitchFamily="18" charset="-127"/>
              </a:rPr>
              <a:t>Forms a network structure of various layers through the combination of chlorophyll</a:t>
            </a:r>
          </a:p>
        </p:txBody>
      </p:sp>
      <p:sp>
        <p:nvSpPr>
          <p:cNvPr id="81" name="Shape 177">
            <a:extLst>
              <a:ext uri="{FF2B5EF4-FFF2-40B4-BE49-F238E27FC236}">
                <a16:creationId xmlns:a16="http://schemas.microsoft.com/office/drawing/2014/main" id="{BB7E23ED-4F33-428B-A3FB-3E81E97E8467}"/>
              </a:ext>
            </a:extLst>
          </p:cNvPr>
          <p:cNvSpPr txBox="1"/>
          <p:nvPr/>
        </p:nvSpPr>
        <p:spPr>
          <a:xfrm>
            <a:off x="134725" y="98010"/>
            <a:ext cx="229069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Photosystem II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44A58B-7534-409D-9D4F-9703EF083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66" y="740213"/>
            <a:ext cx="4779826" cy="4637675"/>
          </a:xfrm>
          <a:prstGeom prst="rect">
            <a:avLst/>
          </a:prstGeom>
        </p:spPr>
      </p:pic>
      <p:pic>
        <p:nvPicPr>
          <p:cNvPr id="28" name="Picture 2" descr="https://lh5.googleusercontent.com/kH3cWCilqMnjOuD3ki1VVrnen6loZI2JskXlqqR7t5UdY0b1Z4PANFP8i4Y7RT6Gb33mZ3fHaazK2JYWSrgEmUwzixrCbZsVL6ozfoY8KiuX5t8IiZcxMqYRsnXwzTLWGOyVDEQO2o7M8fS18h2_QQ">
            <a:extLst>
              <a:ext uri="{FF2B5EF4-FFF2-40B4-BE49-F238E27FC236}">
                <a16:creationId xmlns:a16="http://schemas.microsoft.com/office/drawing/2014/main" id="{E885693A-000F-4356-800F-9F31217BC2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717" b="51136"/>
          <a:stretch/>
        </p:blipFill>
        <p:spPr bwMode="auto">
          <a:xfrm>
            <a:off x="5981171" y="1138681"/>
            <a:ext cx="4422669" cy="427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C168FA1-4186-4FF2-A783-1B571FD23A98}"/>
              </a:ext>
            </a:extLst>
          </p:cNvPr>
          <p:cNvSpPr/>
          <p:nvPr/>
        </p:nvSpPr>
        <p:spPr>
          <a:xfrm>
            <a:off x="5715000" y="939800"/>
            <a:ext cx="889000" cy="8328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75AFCBE-1997-441C-8A94-497993A02760}"/>
              </a:ext>
            </a:extLst>
          </p:cNvPr>
          <p:cNvSpPr/>
          <p:nvPr/>
        </p:nvSpPr>
        <p:spPr>
          <a:xfrm>
            <a:off x="9628610" y="1193800"/>
            <a:ext cx="1440709" cy="1701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083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81">
            <a:extLst>
              <a:ext uri="{FF2B5EF4-FFF2-40B4-BE49-F238E27FC236}">
                <a16:creationId xmlns:a16="http://schemas.microsoft.com/office/drawing/2014/main" id="{A0684FE0-0D4F-4C7D-85E5-1CC8208999D4}"/>
              </a:ext>
            </a:extLst>
          </p:cNvPr>
          <p:cNvGrpSpPr/>
          <p:nvPr/>
        </p:nvGrpSpPr>
        <p:grpSpPr>
          <a:xfrm>
            <a:off x="-1" y="34131"/>
            <a:ext cx="12192002" cy="677581"/>
            <a:chOff x="0" y="34131"/>
            <a:chExt cx="13049258" cy="677581"/>
          </a:xfrm>
        </p:grpSpPr>
        <p:sp>
          <p:nvSpPr>
            <p:cNvPr id="19" name="Shape 178">
              <a:extLst>
                <a:ext uri="{FF2B5EF4-FFF2-40B4-BE49-F238E27FC236}">
                  <a16:creationId xmlns:a16="http://schemas.microsoft.com/office/drawing/2014/main" id="{BFEF3A8A-9473-4C5D-A56F-F6353BF8B478}"/>
                </a:ext>
              </a:extLst>
            </p:cNvPr>
            <p:cNvSpPr/>
            <p:nvPr/>
          </p:nvSpPr>
          <p:spPr>
            <a:xfrm>
              <a:off x="10878145" y="34131"/>
              <a:ext cx="2160688" cy="677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3152" y="562"/>
                  </a:lnTo>
                  <a:lnTo>
                    <a:pt x="21468" y="0"/>
                  </a:lnTo>
                  <a:lnTo>
                    <a:pt x="21600" y="21356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0" name="Shape 179">
              <a:extLst>
                <a:ext uri="{FF2B5EF4-FFF2-40B4-BE49-F238E27FC236}">
                  <a16:creationId xmlns:a16="http://schemas.microsoft.com/office/drawing/2014/main" id="{544466F9-A28F-49D6-90D4-BAC836F854D9}"/>
                </a:ext>
              </a:extLst>
            </p:cNvPr>
            <p:cNvSpPr txBox="1"/>
            <p:nvPr/>
          </p:nvSpPr>
          <p:spPr>
            <a:xfrm>
              <a:off x="10878145" y="136667"/>
              <a:ext cx="210820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400" dirty="0"/>
                <a:t>Introduction</a:t>
              </a:r>
            </a:p>
          </p:txBody>
        </p:sp>
        <p:sp>
          <p:nvSpPr>
            <p:cNvPr id="21" name="Shape 180">
              <a:extLst>
                <a:ext uri="{FF2B5EF4-FFF2-40B4-BE49-F238E27FC236}">
                  <a16:creationId xmlns:a16="http://schemas.microsoft.com/office/drawing/2014/main" id="{38795B53-14BA-45DC-A77F-20D6388008CC}"/>
                </a:ext>
              </a:extLst>
            </p:cNvPr>
            <p:cNvSpPr/>
            <p:nvPr/>
          </p:nvSpPr>
          <p:spPr>
            <a:xfrm flipV="1">
              <a:off x="0" y="711127"/>
              <a:ext cx="13049258" cy="7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pPr>
              <a:endParaRPr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266625" y="5504426"/>
            <a:ext cx="11668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latin typeface="SeoulNamsanC M" panose="02020503020101020101" pitchFamily="18" charset="-127"/>
                <a:ea typeface="SeoulNamsanC M" panose="02020503020101020101" pitchFamily="18" charset="-127"/>
              </a:rPr>
              <a:t>The basic unit of a Photosystem II network: Domain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latin typeface="SeoulNamsanC M" panose="02020503020101020101" pitchFamily="18" charset="-127"/>
                <a:ea typeface="SeoulNamsanC M" panose="02020503020101020101" pitchFamily="18" charset="-127"/>
              </a:rPr>
              <a:t>Individual domains made up of multiple chlorophylls are defined as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latin typeface="SeoulNamsanC M" panose="02020503020101020101" pitchFamily="18" charset="-127"/>
                <a:ea typeface="SeoulNamsanC M" panose="02020503020101020101" pitchFamily="18" charset="-127"/>
              </a:rPr>
              <a:t>The light energy absorbed by each node moves to the reaction center and is transmitted through the network structure.</a:t>
            </a:r>
          </a:p>
        </p:txBody>
      </p:sp>
      <p:sp>
        <p:nvSpPr>
          <p:cNvPr id="81" name="Shape 177">
            <a:extLst>
              <a:ext uri="{FF2B5EF4-FFF2-40B4-BE49-F238E27FC236}">
                <a16:creationId xmlns:a16="http://schemas.microsoft.com/office/drawing/2014/main" id="{BB7E23ED-4F33-428B-A3FB-3E81E97E8467}"/>
              </a:ext>
            </a:extLst>
          </p:cNvPr>
          <p:cNvSpPr txBox="1"/>
          <p:nvPr/>
        </p:nvSpPr>
        <p:spPr>
          <a:xfrm>
            <a:off x="99574" y="105670"/>
            <a:ext cx="359072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Photosystem II Network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C168FA1-4186-4FF2-A783-1B571FD23A98}"/>
              </a:ext>
            </a:extLst>
          </p:cNvPr>
          <p:cNvSpPr/>
          <p:nvPr/>
        </p:nvSpPr>
        <p:spPr>
          <a:xfrm>
            <a:off x="4076805" y="1080696"/>
            <a:ext cx="889000" cy="8328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2" descr="https://lh5.googleusercontent.com/kH3cWCilqMnjOuD3ki1VVrnen6loZI2JskXlqqR7t5UdY0b1Z4PANFP8i4Y7RT6Gb33mZ3fHaazK2JYWSrgEmUwzixrCbZsVL6ozfoY8KiuX5t8IiZcxMqYRsnXwzTLWGOyVDEQO2o7M8fS18h2_QQ">
            <a:extLst>
              <a:ext uri="{FF2B5EF4-FFF2-40B4-BE49-F238E27FC236}">
                <a16:creationId xmlns:a16="http://schemas.microsoft.com/office/drawing/2014/main" id="{B54A85C1-C043-4C58-B230-6C681ED064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0" t="1324" b="51555"/>
          <a:stretch/>
        </p:blipFill>
        <p:spPr bwMode="auto">
          <a:xfrm>
            <a:off x="99574" y="1649845"/>
            <a:ext cx="6651983" cy="309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21DC44B-43FC-4E60-9107-58228F42381D}"/>
              </a:ext>
            </a:extLst>
          </p:cNvPr>
          <p:cNvSpPr/>
          <p:nvPr/>
        </p:nvSpPr>
        <p:spPr>
          <a:xfrm>
            <a:off x="99574" y="3098323"/>
            <a:ext cx="714086" cy="16492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69CA5A-0DF4-4ECB-A847-68F4B4911874}"/>
              </a:ext>
            </a:extLst>
          </p:cNvPr>
          <p:cNvSpPr/>
          <p:nvPr/>
        </p:nvSpPr>
        <p:spPr>
          <a:xfrm>
            <a:off x="2763276" y="1508534"/>
            <a:ext cx="1324579" cy="295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https://lh5.googleusercontent.com/kH3cWCilqMnjOuD3ki1VVrnen6loZI2JskXlqqR7t5UdY0b1Z4PANFP8i4Y7RT6Gb33mZ3fHaazK2JYWSrgEmUwzixrCbZsVL6ozfoY8KiuX5t8IiZcxMqYRsnXwzTLWGOyVDEQO2o7M8fS18h2_QQ">
            <a:extLst>
              <a:ext uri="{FF2B5EF4-FFF2-40B4-BE49-F238E27FC236}">
                <a16:creationId xmlns:a16="http://schemas.microsoft.com/office/drawing/2014/main" id="{9E7DFA5F-F45F-4E71-ABC2-98FF0CF39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34" r="69919"/>
          <a:stretch/>
        </p:blipFill>
        <p:spPr bwMode="auto">
          <a:xfrm>
            <a:off x="6875706" y="778906"/>
            <a:ext cx="4026661" cy="483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F23DC8-2216-45F6-997C-1F935E6E9F83}"/>
              </a:ext>
            </a:extLst>
          </p:cNvPr>
          <p:cNvSpPr/>
          <p:nvPr/>
        </p:nvSpPr>
        <p:spPr>
          <a:xfrm>
            <a:off x="6875706" y="949657"/>
            <a:ext cx="480847" cy="295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282637-E29A-413D-8B65-D34EA4BBE720}"/>
              </a:ext>
            </a:extLst>
          </p:cNvPr>
          <p:cNvSpPr/>
          <p:nvPr/>
        </p:nvSpPr>
        <p:spPr>
          <a:xfrm>
            <a:off x="8564967" y="3130800"/>
            <a:ext cx="436880" cy="37592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437E76C-AA33-4DDF-8967-D1B8ED8DF3F6}"/>
              </a:ext>
            </a:extLst>
          </p:cNvPr>
          <p:cNvSpPr/>
          <p:nvPr/>
        </p:nvSpPr>
        <p:spPr>
          <a:xfrm>
            <a:off x="9479309" y="2617977"/>
            <a:ext cx="436880" cy="37592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D45FFB1-F8E9-4045-9850-60443E69B11A}"/>
              </a:ext>
            </a:extLst>
          </p:cNvPr>
          <p:cNvCxnSpPr/>
          <p:nvPr/>
        </p:nvCxnSpPr>
        <p:spPr>
          <a:xfrm>
            <a:off x="9916189" y="2794000"/>
            <a:ext cx="1041371" cy="11176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B9E8F73-1F27-4FC4-9CD7-51ED667A4CB0}"/>
              </a:ext>
            </a:extLst>
          </p:cNvPr>
          <p:cNvCxnSpPr>
            <a:cxnSpLocks/>
          </p:cNvCxnSpPr>
          <p:nvPr/>
        </p:nvCxnSpPr>
        <p:spPr>
          <a:xfrm flipV="1">
            <a:off x="9001789" y="2905760"/>
            <a:ext cx="1955771" cy="41300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3DC0B35-E6ED-40B8-91FC-638A6B3B8779}"/>
              </a:ext>
            </a:extLst>
          </p:cNvPr>
          <p:cNvSpPr txBox="1"/>
          <p:nvPr/>
        </p:nvSpPr>
        <p:spPr>
          <a:xfrm>
            <a:off x="10902367" y="2700267"/>
            <a:ext cx="1329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t>reaction center</a:t>
            </a:r>
          </a:p>
          <a:p>
            <a:r>
              <a:t>(reaction center)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9CA2FD6-DA1A-9DEE-C64C-F04064E64768}"/>
              </a:ext>
            </a:extLst>
          </p:cNvPr>
          <p:cNvSpPr/>
          <p:nvPr/>
        </p:nvSpPr>
        <p:spPr>
          <a:xfrm>
            <a:off x="7042245" y="2794000"/>
            <a:ext cx="1187355" cy="712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EBC6FF-E380-65E7-FCBB-B8AA44C10FEC}"/>
              </a:ext>
            </a:extLst>
          </p:cNvPr>
          <p:cNvSpPr/>
          <p:nvPr/>
        </p:nvSpPr>
        <p:spPr>
          <a:xfrm>
            <a:off x="31110" y="1669712"/>
            <a:ext cx="494103" cy="712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94197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78">
            <a:extLst>
              <a:ext uri="{FF2B5EF4-FFF2-40B4-BE49-F238E27FC236}">
                <a16:creationId xmlns:a16="http://schemas.microsoft.com/office/drawing/2014/main" id="{BFEF3A8A-9473-4C5D-A56F-F6353BF8B478}"/>
              </a:ext>
            </a:extLst>
          </p:cNvPr>
          <p:cNvSpPr/>
          <p:nvPr/>
        </p:nvSpPr>
        <p:spPr>
          <a:xfrm>
            <a:off x="10163517" y="34131"/>
            <a:ext cx="2018744" cy="677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52" y="562"/>
                </a:lnTo>
                <a:lnTo>
                  <a:pt x="21468" y="0"/>
                </a:lnTo>
                <a:lnTo>
                  <a:pt x="21600" y="21356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sp>
        <p:nvSpPr>
          <p:cNvPr id="20" name="Shape 179">
            <a:extLst>
              <a:ext uri="{FF2B5EF4-FFF2-40B4-BE49-F238E27FC236}">
                <a16:creationId xmlns:a16="http://schemas.microsoft.com/office/drawing/2014/main" id="{544466F9-A28F-49D6-90D4-BAC836F854D9}"/>
              </a:ext>
            </a:extLst>
          </p:cNvPr>
          <p:cNvSpPr txBox="1"/>
          <p:nvPr/>
        </p:nvSpPr>
        <p:spPr>
          <a:xfrm>
            <a:off x="10163517" y="136667"/>
            <a:ext cx="196970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r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dirty="0"/>
              <a:t>Method</a:t>
            </a:r>
            <a:endParaRPr sz="2400" dirty="0"/>
          </a:p>
        </p:txBody>
      </p:sp>
      <p:sp>
        <p:nvSpPr>
          <p:cNvPr id="21" name="Shape 180">
            <a:extLst>
              <a:ext uri="{FF2B5EF4-FFF2-40B4-BE49-F238E27FC236}">
                <a16:creationId xmlns:a16="http://schemas.microsoft.com/office/drawing/2014/main" id="{38795B53-14BA-45DC-A77F-20D6388008CC}"/>
              </a:ext>
            </a:extLst>
          </p:cNvPr>
          <p:cNvSpPr/>
          <p:nvPr/>
        </p:nvSpPr>
        <p:spPr>
          <a:xfrm flipV="1">
            <a:off x="-1" y="711127"/>
            <a:ext cx="12192002" cy="74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l" defTabSz="457200">
              <a:defRPr sz="1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/>
          </a:p>
        </p:txBody>
      </p:sp>
      <p:sp>
        <p:nvSpPr>
          <p:cNvPr id="80" name="TextBox 79"/>
          <p:cNvSpPr txBox="1"/>
          <p:nvPr/>
        </p:nvSpPr>
        <p:spPr>
          <a:xfrm>
            <a:off x="266625" y="5504426"/>
            <a:ext cx="11060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latin typeface="SeoulNamsanC M" panose="02020503020101020101" pitchFamily="18" charset="-127"/>
                <a:ea typeface="SeoulNamsanC M" panose="02020503020101020101" pitchFamily="18" charset="-127"/>
              </a:rPr>
              <a:t>Energy transfer process in photosynthetic networks: Markov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latin typeface="SeoulNamsanC M" panose="02020503020101020101" pitchFamily="18" charset="-127"/>
                <a:ea typeface="SeoulNamsanC M" panose="02020503020101020101" pitchFamily="18" charset="-127"/>
              </a:rPr>
              <a:t>The energy of each node changes depending on the transition probability at every time step (0.2 </a:t>
            </a:r>
            <a:r>
              <a:rPr dirty="0" err="1">
                <a:latin typeface="SeoulNamsanC M" panose="02020503020101020101" pitchFamily="18" charset="-127"/>
                <a:ea typeface="SeoulNamsanC M" panose="02020503020101020101" pitchFamily="18" charset="-127"/>
              </a:rPr>
              <a:t>ps</a:t>
            </a:r>
            <a:r>
              <a:rPr dirty="0">
                <a:latin typeface="SeoulNamsanC M" panose="02020503020101020101" pitchFamily="18" charset="-127"/>
                <a:ea typeface="SeoulNamsanC M" panose="02020503020101020101" pitchFamily="18" charset="-127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latin typeface="SeoulNamsanC M" panose="02020503020101020101" pitchFamily="18" charset="-127"/>
                <a:ea typeface="SeoulNamsanC M" panose="02020503020101020101" pitchFamily="18" charset="-127"/>
              </a:rPr>
              <a:t>At each step, a portion of the total energy is lost, and a portion of the energy </a:t>
            </a:r>
            <a:r>
              <a:rPr lang="en-US" dirty="0">
                <a:latin typeface="SeoulNamsanC M" panose="02020503020101020101" pitchFamily="18" charset="-127"/>
                <a:ea typeface="SeoulNamsanC M" panose="02020503020101020101" pitchFamily="18" charset="-127"/>
              </a:rPr>
              <a:t>in</a:t>
            </a:r>
            <a:r>
              <a:rPr dirty="0">
                <a:latin typeface="SeoulNamsanC M" panose="02020503020101020101" pitchFamily="18" charset="-127"/>
                <a:ea typeface="SeoulNamsanC M" panose="02020503020101020101" pitchFamily="18" charset="-127"/>
              </a:rPr>
              <a:t> reaction center is transferred.</a:t>
            </a:r>
          </a:p>
        </p:txBody>
      </p:sp>
      <p:sp>
        <p:nvSpPr>
          <p:cNvPr id="81" name="Shape 177">
            <a:extLst>
              <a:ext uri="{FF2B5EF4-FFF2-40B4-BE49-F238E27FC236}">
                <a16:creationId xmlns:a16="http://schemas.microsoft.com/office/drawing/2014/main" id="{BB7E23ED-4F33-428B-A3FB-3E81E97E8467}"/>
              </a:ext>
            </a:extLst>
          </p:cNvPr>
          <p:cNvSpPr txBox="1"/>
          <p:nvPr/>
        </p:nvSpPr>
        <p:spPr>
          <a:xfrm>
            <a:off x="58778" y="98010"/>
            <a:ext cx="407002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Absorbing Markov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6F6B517-1F90-4D6F-9E51-D267A7036A0B}"/>
                  </a:ext>
                </a:extLst>
              </p:cNvPr>
              <p:cNvSpPr txBox="1"/>
              <p:nvPr/>
            </p:nvSpPr>
            <p:spPr>
              <a:xfrm>
                <a:off x="2960923" y="1671179"/>
                <a:ext cx="471476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6F6B517-1F90-4D6F-9E51-D267A7036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923" y="1671179"/>
                <a:ext cx="471476" cy="399084"/>
              </a:xfrm>
              <a:prstGeom prst="rect">
                <a:avLst/>
              </a:prstGeom>
              <a:blipFill>
                <a:blip r:embed="rId2"/>
                <a:stretch>
                  <a:fillRect l="-11688" r="-5195" b="-242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FD051C3-E160-486F-9FFE-73936E3015D5}"/>
                  </a:ext>
                </a:extLst>
              </p:cNvPr>
              <p:cNvSpPr txBox="1"/>
              <p:nvPr/>
            </p:nvSpPr>
            <p:spPr>
              <a:xfrm>
                <a:off x="832357" y="4500408"/>
                <a:ext cx="6745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FD051C3-E160-486F-9FFE-73936E301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357" y="4500408"/>
                <a:ext cx="674544" cy="307777"/>
              </a:xfrm>
              <a:prstGeom prst="rect">
                <a:avLst/>
              </a:prstGeom>
              <a:blipFill>
                <a:blip r:embed="rId3"/>
                <a:stretch>
                  <a:fillRect l="-4545" r="-6364"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04A4B7F-4180-47D3-A19A-F3A5D6DDA8EE}"/>
                  </a:ext>
                </a:extLst>
              </p:cNvPr>
              <p:cNvSpPr txBox="1"/>
              <p:nvPr/>
            </p:nvSpPr>
            <p:spPr>
              <a:xfrm>
                <a:off x="4703047" y="4502418"/>
                <a:ext cx="6745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04A4B7F-4180-47D3-A19A-F3A5D6DDA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047" y="4502418"/>
                <a:ext cx="674544" cy="307777"/>
              </a:xfrm>
              <a:prstGeom prst="rect">
                <a:avLst/>
              </a:prstGeom>
              <a:blipFill>
                <a:blip r:embed="rId4"/>
                <a:stretch>
                  <a:fillRect l="-4505" r="-6306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EBAD4C1F-154A-4042-AD3A-1D83E4C7BD85}"/>
              </a:ext>
            </a:extLst>
          </p:cNvPr>
          <p:cNvSpPr/>
          <p:nvPr/>
        </p:nvSpPr>
        <p:spPr>
          <a:xfrm>
            <a:off x="805078" y="2338584"/>
            <a:ext cx="832144" cy="629320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25C5FFB-4B74-4B24-8B2A-C2D5990EE1E1}"/>
              </a:ext>
            </a:extLst>
          </p:cNvPr>
          <p:cNvSpPr/>
          <p:nvPr/>
        </p:nvSpPr>
        <p:spPr>
          <a:xfrm>
            <a:off x="805078" y="3573698"/>
            <a:ext cx="832144" cy="629320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A13AF-611F-40BA-89BC-1464E48F8D0B}"/>
              </a:ext>
            </a:extLst>
          </p:cNvPr>
          <p:cNvCxnSpPr>
            <a:cxnSpLocks/>
            <a:stCxn id="30" idx="3"/>
            <a:endCxn id="35" idx="1"/>
          </p:cNvCxnSpPr>
          <p:nvPr/>
        </p:nvCxnSpPr>
        <p:spPr>
          <a:xfrm>
            <a:off x="1637222" y="2653244"/>
            <a:ext cx="2987025" cy="1235114"/>
          </a:xfrm>
          <a:prstGeom prst="straightConnector1">
            <a:avLst/>
          </a:prstGeom>
          <a:ln w="190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AD74651-4875-445F-B55F-24763FFDD653}"/>
              </a:ext>
            </a:extLst>
          </p:cNvPr>
          <p:cNvCxnSpPr>
            <a:cxnSpLocks/>
            <a:stCxn id="31" idx="3"/>
            <a:endCxn id="34" idx="1"/>
          </p:cNvCxnSpPr>
          <p:nvPr/>
        </p:nvCxnSpPr>
        <p:spPr>
          <a:xfrm flipV="1">
            <a:off x="1637222" y="2662066"/>
            <a:ext cx="2987025" cy="1226292"/>
          </a:xfrm>
          <a:prstGeom prst="straightConnector1">
            <a:avLst/>
          </a:prstGeom>
          <a:ln w="190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AB2966E-8B48-4319-9A83-303B95FA6EFB}"/>
              </a:ext>
            </a:extLst>
          </p:cNvPr>
          <p:cNvSpPr/>
          <p:nvPr/>
        </p:nvSpPr>
        <p:spPr>
          <a:xfrm>
            <a:off x="4624247" y="2347406"/>
            <a:ext cx="832144" cy="629320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1B164F4-C2D6-4B93-8C05-7FCB83363C75}"/>
              </a:ext>
            </a:extLst>
          </p:cNvPr>
          <p:cNvSpPr/>
          <p:nvPr/>
        </p:nvSpPr>
        <p:spPr>
          <a:xfrm>
            <a:off x="4624247" y="3573698"/>
            <a:ext cx="832144" cy="629320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FC17C792-2381-487E-8AD0-9E65D5F25F53}"/>
              </a:ext>
            </a:extLst>
          </p:cNvPr>
          <p:cNvCxnSpPr>
            <a:stCxn id="30" idx="3"/>
            <a:endCxn id="34" idx="1"/>
          </p:cNvCxnSpPr>
          <p:nvPr/>
        </p:nvCxnSpPr>
        <p:spPr>
          <a:xfrm>
            <a:off x="1637222" y="2653244"/>
            <a:ext cx="2987025" cy="8822"/>
          </a:xfrm>
          <a:prstGeom prst="straightConnector1">
            <a:avLst/>
          </a:prstGeom>
          <a:ln w="190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02006397-897E-4487-AD26-44F31E452B85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1675322" y="3882570"/>
            <a:ext cx="2948925" cy="5788"/>
          </a:xfrm>
          <a:prstGeom prst="straightConnector1">
            <a:avLst/>
          </a:prstGeom>
          <a:ln w="190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CCAF2C1-DC8E-4E56-BD40-FE32E7160EC0}"/>
                  </a:ext>
                </a:extLst>
              </p:cNvPr>
              <p:cNvSpPr txBox="1"/>
              <p:nvPr/>
            </p:nvSpPr>
            <p:spPr>
              <a:xfrm>
                <a:off x="1981587" y="2416811"/>
                <a:ext cx="29815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CCAF2C1-DC8E-4E56-BD40-FE32E7160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587" y="2416811"/>
                <a:ext cx="298159" cy="215444"/>
              </a:xfrm>
              <a:prstGeom prst="rect">
                <a:avLst/>
              </a:prstGeom>
              <a:blipFill>
                <a:blip r:embed="rId5"/>
                <a:stretch>
                  <a:fillRect l="-10204" r="-10204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C43FEFA-E508-4CC5-9FA7-6239A10F8F7C}"/>
                  </a:ext>
                </a:extLst>
              </p:cNvPr>
              <p:cNvSpPr txBox="1"/>
              <p:nvPr/>
            </p:nvSpPr>
            <p:spPr>
              <a:xfrm>
                <a:off x="1981587" y="2967904"/>
                <a:ext cx="29815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C43FEFA-E508-4CC5-9FA7-6239A10F8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587" y="2967904"/>
                <a:ext cx="298159" cy="215444"/>
              </a:xfrm>
              <a:prstGeom prst="rect">
                <a:avLst/>
              </a:prstGeom>
              <a:blipFill>
                <a:blip r:embed="rId6"/>
                <a:stretch>
                  <a:fillRect l="-10204" r="-10204" b="-1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4806493-D300-4141-BE6D-9AF7B5E1AE93}"/>
                  </a:ext>
                </a:extLst>
              </p:cNvPr>
              <p:cNvSpPr txBox="1"/>
              <p:nvPr/>
            </p:nvSpPr>
            <p:spPr>
              <a:xfrm>
                <a:off x="1981587" y="3391966"/>
                <a:ext cx="29815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0.3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4806493-D300-4141-BE6D-9AF7B5E1A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587" y="3391966"/>
                <a:ext cx="298159" cy="215444"/>
              </a:xfrm>
              <a:prstGeom prst="rect">
                <a:avLst/>
              </a:prstGeom>
              <a:blipFill>
                <a:blip r:embed="rId7"/>
                <a:stretch>
                  <a:fillRect l="-10204" r="-816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82AF84E-DE67-46B7-9EAB-E6B51A0B6102}"/>
                  </a:ext>
                </a:extLst>
              </p:cNvPr>
              <p:cNvSpPr txBox="1"/>
              <p:nvPr/>
            </p:nvSpPr>
            <p:spPr>
              <a:xfrm>
                <a:off x="1981587" y="3943060"/>
                <a:ext cx="29815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0.7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82AF84E-DE67-46B7-9EAB-E6B51A0B6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587" y="3943060"/>
                <a:ext cx="298159" cy="215444"/>
              </a:xfrm>
              <a:prstGeom prst="rect">
                <a:avLst/>
              </a:prstGeom>
              <a:blipFill>
                <a:blip r:embed="rId8"/>
                <a:stretch>
                  <a:fillRect l="-10204" r="-8163" b="-1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5D51994-3548-4397-A46A-187822C16629}"/>
                  </a:ext>
                </a:extLst>
              </p:cNvPr>
              <p:cNvSpPr txBox="1"/>
              <p:nvPr/>
            </p:nvSpPr>
            <p:spPr>
              <a:xfrm>
                <a:off x="1148417" y="2527869"/>
                <a:ext cx="145466" cy="181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5D51994-3548-4397-A46A-187822C16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17" y="2527869"/>
                <a:ext cx="145466" cy="181731"/>
              </a:xfrm>
              <a:prstGeom prst="rect">
                <a:avLst/>
              </a:prstGeom>
              <a:blipFill>
                <a:blip r:embed="rId9"/>
                <a:stretch>
                  <a:fillRect l="-50000" r="-50000" b="-724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60C11FE-966F-47A5-A4E5-88BF40A5F54E}"/>
                  </a:ext>
                </a:extLst>
              </p:cNvPr>
              <p:cNvSpPr txBox="1"/>
              <p:nvPr/>
            </p:nvSpPr>
            <p:spPr>
              <a:xfrm>
                <a:off x="1148417" y="3750741"/>
                <a:ext cx="145466" cy="181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60C11FE-966F-47A5-A4E5-88BF40A5F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17" y="3750741"/>
                <a:ext cx="145466" cy="181731"/>
              </a:xfrm>
              <a:prstGeom prst="rect">
                <a:avLst/>
              </a:prstGeom>
              <a:blipFill>
                <a:blip r:embed="rId10"/>
                <a:stretch>
                  <a:fillRect l="-50000" r="-50000" b="-7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34CA8BE-4D3A-4C4B-967E-4AB13C9A3505}"/>
                  </a:ext>
                </a:extLst>
              </p:cNvPr>
              <p:cNvSpPr txBox="1"/>
              <p:nvPr/>
            </p:nvSpPr>
            <p:spPr>
              <a:xfrm>
                <a:off x="4864232" y="2493578"/>
                <a:ext cx="267614" cy="181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0.8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34CA8BE-4D3A-4C4B-967E-4AB13C9A3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32" y="2493578"/>
                <a:ext cx="267614" cy="181731"/>
              </a:xfrm>
              <a:prstGeom prst="rect">
                <a:avLst/>
              </a:prstGeom>
              <a:blipFill>
                <a:blip r:embed="rId11"/>
                <a:stretch>
                  <a:fillRect l="-31818" r="-43182" b="-7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E22CCF9-CFA4-487F-9C90-3E7D9B1431B3}"/>
                  </a:ext>
                </a:extLst>
              </p:cNvPr>
              <p:cNvSpPr txBox="1"/>
              <p:nvPr/>
            </p:nvSpPr>
            <p:spPr>
              <a:xfrm>
                <a:off x="4881673" y="3714685"/>
                <a:ext cx="267614" cy="181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1.2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E22CCF9-CFA4-487F-9C90-3E7D9B143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673" y="3714685"/>
                <a:ext cx="267614" cy="181731"/>
              </a:xfrm>
              <a:prstGeom prst="rect">
                <a:avLst/>
              </a:prstGeom>
              <a:blipFill>
                <a:blip r:embed="rId12"/>
                <a:stretch>
                  <a:fillRect l="-31818" r="-43182" b="-7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CDAA948-BEAC-470C-9B18-0402A4C2223F}"/>
                  </a:ext>
                </a:extLst>
              </p:cNvPr>
              <p:cNvSpPr txBox="1"/>
              <p:nvPr/>
            </p:nvSpPr>
            <p:spPr>
              <a:xfrm>
                <a:off x="836397" y="1692581"/>
                <a:ext cx="769505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CDAA948-BEAC-470C-9B18-0402A4C22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397" y="1692581"/>
                <a:ext cx="769505" cy="399084"/>
              </a:xfrm>
              <a:prstGeom prst="rect">
                <a:avLst/>
              </a:prstGeom>
              <a:blipFill>
                <a:blip r:embed="rId13"/>
                <a:stretch>
                  <a:fillRect l="-6349" r="-11905" b="-261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2E91CDC-1C7A-4F65-809B-1A9AB0D82695}"/>
                  </a:ext>
                </a:extLst>
              </p:cNvPr>
              <p:cNvSpPr txBox="1"/>
              <p:nvPr/>
            </p:nvSpPr>
            <p:spPr>
              <a:xfrm>
                <a:off x="3852590" y="1455946"/>
                <a:ext cx="2655342" cy="781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2E91CDC-1C7A-4F65-809B-1A9AB0D82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590" y="1455946"/>
                <a:ext cx="2655342" cy="78175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타원 3">
            <a:extLst>
              <a:ext uri="{FF2B5EF4-FFF2-40B4-BE49-F238E27FC236}">
                <a16:creationId xmlns:a16="http://schemas.microsoft.com/office/drawing/2014/main" id="{A716F961-0BD0-4A72-BA1A-46AD78B29AAA}"/>
              </a:ext>
            </a:extLst>
          </p:cNvPr>
          <p:cNvSpPr/>
          <p:nvPr/>
        </p:nvSpPr>
        <p:spPr>
          <a:xfrm>
            <a:off x="10439300" y="1832467"/>
            <a:ext cx="1169534" cy="1169534"/>
          </a:xfrm>
          <a:prstGeom prst="ellipse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위쪽 12">
            <a:extLst>
              <a:ext uri="{FF2B5EF4-FFF2-40B4-BE49-F238E27FC236}">
                <a16:creationId xmlns:a16="http://schemas.microsoft.com/office/drawing/2014/main" id="{70059A9E-F91E-40AA-9478-C73CFD4736D8}"/>
              </a:ext>
            </a:extLst>
          </p:cNvPr>
          <p:cNvSpPr/>
          <p:nvPr/>
        </p:nvSpPr>
        <p:spPr>
          <a:xfrm>
            <a:off x="7474068" y="3143669"/>
            <a:ext cx="309147" cy="871791"/>
          </a:xfrm>
          <a:prstGeom prst="up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화살표: 위쪽 52">
            <a:extLst>
              <a:ext uri="{FF2B5EF4-FFF2-40B4-BE49-F238E27FC236}">
                <a16:creationId xmlns:a16="http://schemas.microsoft.com/office/drawing/2014/main" id="{B67152C0-1FD7-44FB-A086-F1D74050D3F9}"/>
              </a:ext>
            </a:extLst>
          </p:cNvPr>
          <p:cNvSpPr/>
          <p:nvPr/>
        </p:nvSpPr>
        <p:spPr>
          <a:xfrm flipV="1">
            <a:off x="8036122" y="3233252"/>
            <a:ext cx="309147" cy="893231"/>
          </a:xfrm>
          <a:prstGeom prst="up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위쪽 53">
            <a:extLst>
              <a:ext uri="{FF2B5EF4-FFF2-40B4-BE49-F238E27FC236}">
                <a16:creationId xmlns:a16="http://schemas.microsoft.com/office/drawing/2014/main" id="{6651DD02-36A7-4A24-AE7E-9FD2C0663EAC}"/>
              </a:ext>
            </a:extLst>
          </p:cNvPr>
          <p:cNvSpPr/>
          <p:nvPr/>
        </p:nvSpPr>
        <p:spPr>
          <a:xfrm rot="5400000">
            <a:off x="9192852" y="3776000"/>
            <a:ext cx="537619" cy="1732939"/>
          </a:xfrm>
          <a:prstGeom prst="up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화살표: 위쪽 54">
            <a:extLst>
              <a:ext uri="{FF2B5EF4-FFF2-40B4-BE49-F238E27FC236}">
                <a16:creationId xmlns:a16="http://schemas.microsoft.com/office/drawing/2014/main" id="{A38885A7-3B8D-4184-B715-0D77EB0DA268}"/>
              </a:ext>
            </a:extLst>
          </p:cNvPr>
          <p:cNvSpPr/>
          <p:nvPr/>
        </p:nvSpPr>
        <p:spPr>
          <a:xfrm rot="3329513">
            <a:off x="9407380" y="2285867"/>
            <a:ext cx="98699" cy="2430478"/>
          </a:xfrm>
          <a:prstGeom prst="up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위쪽 55">
            <a:extLst>
              <a:ext uri="{FF2B5EF4-FFF2-40B4-BE49-F238E27FC236}">
                <a16:creationId xmlns:a16="http://schemas.microsoft.com/office/drawing/2014/main" id="{079003B6-7B0E-4EFE-B993-6B6363B4786C}"/>
              </a:ext>
            </a:extLst>
          </p:cNvPr>
          <p:cNvSpPr/>
          <p:nvPr/>
        </p:nvSpPr>
        <p:spPr>
          <a:xfrm rot="5400000">
            <a:off x="9541830" y="1519451"/>
            <a:ext cx="101788" cy="1607715"/>
          </a:xfrm>
          <a:prstGeom prst="up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76BE0196-E368-442C-BA96-70EC130B2251}"/>
              </a:ext>
            </a:extLst>
          </p:cNvPr>
          <p:cNvSpPr/>
          <p:nvPr/>
        </p:nvSpPr>
        <p:spPr>
          <a:xfrm>
            <a:off x="10430178" y="3973630"/>
            <a:ext cx="1187779" cy="1187779"/>
          </a:xfrm>
          <a:prstGeom prst="ellipse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D50825D-4939-485E-A8D9-38E4B1E0C56A}"/>
              </a:ext>
            </a:extLst>
          </p:cNvPr>
          <p:cNvSpPr/>
          <p:nvPr/>
        </p:nvSpPr>
        <p:spPr>
          <a:xfrm>
            <a:off x="7241792" y="4285787"/>
            <a:ext cx="1161355" cy="632208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12A8780-DA26-46BB-826C-B08740BACADB}"/>
              </a:ext>
            </a:extLst>
          </p:cNvPr>
          <p:cNvSpPr/>
          <p:nvPr/>
        </p:nvSpPr>
        <p:spPr>
          <a:xfrm>
            <a:off x="7780175" y="2173608"/>
            <a:ext cx="273875" cy="189053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65EC75F-08C5-41AA-9444-833206955FF2}"/>
              </a:ext>
            </a:extLst>
          </p:cNvPr>
          <p:cNvSpPr/>
          <p:nvPr/>
        </p:nvSpPr>
        <p:spPr>
          <a:xfrm>
            <a:off x="7410300" y="2615304"/>
            <a:ext cx="273875" cy="189053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960F8A2-23D9-4EF0-9E51-E1A8DF2289D5}"/>
              </a:ext>
            </a:extLst>
          </p:cNvPr>
          <p:cNvSpPr/>
          <p:nvPr/>
        </p:nvSpPr>
        <p:spPr>
          <a:xfrm>
            <a:off x="8150670" y="2610771"/>
            <a:ext cx="273875" cy="189053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63" name="화살표: 위쪽 62">
            <a:extLst>
              <a:ext uri="{FF2B5EF4-FFF2-40B4-BE49-F238E27FC236}">
                <a16:creationId xmlns:a16="http://schemas.microsoft.com/office/drawing/2014/main" id="{29BDC977-28D0-4D79-B42B-DA55C7FF5D4D}"/>
              </a:ext>
            </a:extLst>
          </p:cNvPr>
          <p:cNvSpPr/>
          <p:nvPr/>
        </p:nvSpPr>
        <p:spPr>
          <a:xfrm rot="5400000">
            <a:off x="7884759" y="2569191"/>
            <a:ext cx="83123" cy="361786"/>
          </a:xfrm>
          <a:prstGeom prst="up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DEB42EE-746E-4561-BEF6-253551B95192}"/>
              </a:ext>
            </a:extLst>
          </p:cNvPr>
          <p:cNvSpPr/>
          <p:nvPr/>
        </p:nvSpPr>
        <p:spPr>
          <a:xfrm>
            <a:off x="7084969" y="1810298"/>
            <a:ext cx="1630979" cy="1169534"/>
          </a:xfrm>
          <a:prstGeom prst="roundRect">
            <a:avLst/>
          </a:prstGeom>
          <a:noFill/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화살표: 위쪽 64">
            <a:extLst>
              <a:ext uri="{FF2B5EF4-FFF2-40B4-BE49-F238E27FC236}">
                <a16:creationId xmlns:a16="http://schemas.microsoft.com/office/drawing/2014/main" id="{5DD692AC-C440-4E7B-8428-C5C68551AA34}"/>
              </a:ext>
            </a:extLst>
          </p:cNvPr>
          <p:cNvSpPr/>
          <p:nvPr/>
        </p:nvSpPr>
        <p:spPr>
          <a:xfrm rot="16200000">
            <a:off x="7866961" y="2476751"/>
            <a:ext cx="83123" cy="361785"/>
          </a:xfrm>
          <a:prstGeom prst="up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화살표: 위쪽 65">
            <a:extLst>
              <a:ext uri="{FF2B5EF4-FFF2-40B4-BE49-F238E27FC236}">
                <a16:creationId xmlns:a16="http://schemas.microsoft.com/office/drawing/2014/main" id="{2FA15B58-BEE6-4209-85A4-89518E9BB8AA}"/>
              </a:ext>
            </a:extLst>
          </p:cNvPr>
          <p:cNvSpPr/>
          <p:nvPr/>
        </p:nvSpPr>
        <p:spPr>
          <a:xfrm rot="8158299">
            <a:off x="8127509" y="2363975"/>
            <a:ext cx="83123" cy="238649"/>
          </a:xfrm>
          <a:prstGeom prst="up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화살표: 위쪽 67">
            <a:extLst>
              <a:ext uri="{FF2B5EF4-FFF2-40B4-BE49-F238E27FC236}">
                <a16:creationId xmlns:a16="http://schemas.microsoft.com/office/drawing/2014/main" id="{DC4F3E6D-71B6-472B-ABD7-87BB39F8FB07}"/>
              </a:ext>
            </a:extLst>
          </p:cNvPr>
          <p:cNvSpPr/>
          <p:nvPr/>
        </p:nvSpPr>
        <p:spPr>
          <a:xfrm rot="19001720">
            <a:off x="8173888" y="2281453"/>
            <a:ext cx="83123" cy="267621"/>
          </a:xfrm>
          <a:prstGeom prst="up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화살표: 위쪽 69">
            <a:extLst>
              <a:ext uri="{FF2B5EF4-FFF2-40B4-BE49-F238E27FC236}">
                <a16:creationId xmlns:a16="http://schemas.microsoft.com/office/drawing/2014/main" id="{86F0F7AB-1A16-452D-B3E1-50428D2CB0F8}"/>
              </a:ext>
            </a:extLst>
          </p:cNvPr>
          <p:cNvSpPr/>
          <p:nvPr/>
        </p:nvSpPr>
        <p:spPr>
          <a:xfrm rot="2576627">
            <a:off x="7611480" y="2349245"/>
            <a:ext cx="83123" cy="258008"/>
          </a:xfrm>
          <a:prstGeom prst="up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화살표: 위쪽 70">
            <a:extLst>
              <a:ext uri="{FF2B5EF4-FFF2-40B4-BE49-F238E27FC236}">
                <a16:creationId xmlns:a16="http://schemas.microsoft.com/office/drawing/2014/main" id="{D617AC1F-5808-4C6D-9F7E-AB05E2514BDA}"/>
              </a:ext>
            </a:extLst>
          </p:cNvPr>
          <p:cNvSpPr/>
          <p:nvPr/>
        </p:nvSpPr>
        <p:spPr>
          <a:xfrm rot="13420048">
            <a:off x="7542705" y="2287550"/>
            <a:ext cx="83123" cy="267621"/>
          </a:xfrm>
          <a:prstGeom prst="up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16BD7C1-5783-4364-8F60-6EB36C04A88B}"/>
              </a:ext>
            </a:extLst>
          </p:cNvPr>
          <p:cNvSpPr txBox="1"/>
          <p:nvPr/>
        </p:nvSpPr>
        <p:spPr>
          <a:xfrm>
            <a:off x="7306935" y="1736427"/>
            <a:ext cx="1341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Other nodes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8CC6EBB-5DB3-4EC6-B856-FA98F3D2040F}"/>
              </a:ext>
            </a:extLst>
          </p:cNvPr>
          <p:cNvSpPr txBox="1"/>
          <p:nvPr/>
        </p:nvSpPr>
        <p:spPr>
          <a:xfrm>
            <a:off x="7241792" y="4401618"/>
            <a:ext cx="123807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Reaction center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C6D677F-6651-4067-91EE-13EF3344AAC0}"/>
              </a:ext>
            </a:extLst>
          </p:cNvPr>
          <p:cNvSpPr txBox="1"/>
          <p:nvPr/>
        </p:nvSpPr>
        <p:spPr>
          <a:xfrm>
            <a:off x="10512028" y="2148971"/>
            <a:ext cx="1341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Dissipation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6656B93-1BA7-44E4-B53D-C705FCB74C6C}"/>
              </a:ext>
            </a:extLst>
          </p:cNvPr>
          <p:cNvSpPr txBox="1"/>
          <p:nvPr/>
        </p:nvSpPr>
        <p:spPr>
          <a:xfrm>
            <a:off x="10353348" y="4117776"/>
            <a:ext cx="134143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Charge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Separation</a:t>
            </a:r>
          </a:p>
        </p:txBody>
      </p:sp>
      <p:sp>
        <p:nvSpPr>
          <p:cNvPr id="76" name="Shape 180">
            <a:extLst>
              <a:ext uri="{FF2B5EF4-FFF2-40B4-BE49-F238E27FC236}">
                <a16:creationId xmlns:a16="http://schemas.microsoft.com/office/drawing/2014/main" id="{9CBFB58C-152E-48B6-919F-FC3F5B16ABAF}"/>
              </a:ext>
            </a:extLst>
          </p:cNvPr>
          <p:cNvSpPr/>
          <p:nvPr/>
        </p:nvSpPr>
        <p:spPr>
          <a:xfrm flipV="1">
            <a:off x="6662791" y="711127"/>
            <a:ext cx="18798" cy="4628537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l" defTabSz="457200">
              <a:defRPr sz="1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F985D21-634C-4EB7-943E-DAB537DED7A9}"/>
              </a:ext>
            </a:extLst>
          </p:cNvPr>
          <p:cNvSpPr txBox="1"/>
          <p:nvPr/>
        </p:nvSpPr>
        <p:spPr>
          <a:xfrm>
            <a:off x="7406907" y="1022040"/>
            <a:ext cx="134143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Network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5CFB984-918D-4E11-8025-30185A3F076A}"/>
              </a:ext>
            </a:extLst>
          </p:cNvPr>
          <p:cNvSpPr txBox="1"/>
          <p:nvPr/>
        </p:nvSpPr>
        <p:spPr>
          <a:xfrm>
            <a:off x="10236828" y="1013311"/>
            <a:ext cx="1955172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Absorbing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FFFB0B7-CB4F-CA01-AE14-66B61B540D01}"/>
                  </a:ext>
                </a:extLst>
              </p:cNvPr>
              <p:cNvSpPr txBox="1"/>
              <p:nvPr/>
            </p:nvSpPr>
            <p:spPr>
              <a:xfrm>
                <a:off x="252862" y="2477400"/>
                <a:ext cx="3075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FFFB0B7-CB4F-CA01-AE14-66B61B540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62" y="2477400"/>
                <a:ext cx="307584" cy="369332"/>
              </a:xfrm>
              <a:prstGeom prst="rect">
                <a:avLst/>
              </a:prstGeom>
              <a:blipFill>
                <a:blip r:embed="rId15"/>
                <a:stretch>
                  <a:fillRect l="-15385" r="-11538" b="-645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E9DF3AC-127C-DBC0-AF6B-9BC8AE348146}"/>
                  </a:ext>
                </a:extLst>
              </p:cNvPr>
              <p:cNvSpPr txBox="1"/>
              <p:nvPr/>
            </p:nvSpPr>
            <p:spPr>
              <a:xfrm>
                <a:off x="252862" y="3709735"/>
                <a:ext cx="319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E9DF3AC-127C-DBC0-AF6B-9BC8AE348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62" y="3709735"/>
                <a:ext cx="319255" cy="369332"/>
              </a:xfrm>
              <a:prstGeom prst="rect">
                <a:avLst/>
              </a:prstGeom>
              <a:blipFill>
                <a:blip r:embed="rId16"/>
                <a:stretch>
                  <a:fillRect l="-14815" r="-11111" b="-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09FBCB7-ACFD-E3D1-AA71-C87651F9E3F6}"/>
                  </a:ext>
                </a:extLst>
              </p:cNvPr>
              <p:cNvSpPr txBox="1"/>
              <p:nvPr/>
            </p:nvSpPr>
            <p:spPr>
              <a:xfrm>
                <a:off x="5587500" y="2473438"/>
                <a:ext cx="3075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09FBCB7-ACFD-E3D1-AA71-C87651F9E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7500" y="2473438"/>
                <a:ext cx="307584" cy="369332"/>
              </a:xfrm>
              <a:prstGeom prst="rect">
                <a:avLst/>
              </a:prstGeom>
              <a:blipFill>
                <a:blip r:embed="rId17"/>
                <a:stretch>
                  <a:fillRect l="-20000" r="-16000" b="-10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4C12C7D-E37B-4009-4030-CED91955CF3C}"/>
                  </a:ext>
                </a:extLst>
              </p:cNvPr>
              <p:cNvSpPr txBox="1"/>
              <p:nvPr/>
            </p:nvSpPr>
            <p:spPr>
              <a:xfrm>
                <a:off x="5590192" y="3711750"/>
                <a:ext cx="319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4C12C7D-E37B-4009-4030-CED91955C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192" y="3711750"/>
                <a:ext cx="319255" cy="369332"/>
              </a:xfrm>
              <a:prstGeom prst="rect">
                <a:avLst/>
              </a:prstGeom>
              <a:blipFill>
                <a:blip r:embed="rId18"/>
                <a:stretch>
                  <a:fillRect l="-15385" r="-11538" b="-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8602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1B5901-EB29-45BB-AA84-E90D2BA7AFF7}"/>
                  </a:ext>
                </a:extLst>
              </p:cNvPr>
              <p:cNvSpPr txBox="1"/>
              <p:nvPr/>
            </p:nvSpPr>
            <p:spPr>
              <a:xfrm>
                <a:off x="95095" y="3380866"/>
                <a:ext cx="6119223" cy="1403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Goal: analyze energy transfer in the photosynthetic network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Inject energy into each node and measure the fraction reaching the RC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Node color: final energy efficiency (used energy/total energy)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Link color and direction: net transfer probability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서울남산 장체 M" panose="02020503020101020101" pitchFamily="18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  <a:ea typeface="서울남산 장체 M" panose="02020503020101020101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  <a:ea typeface="서울남산 장체 M" panose="02020503020101020101" pitchFamily="18" charset="-127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  <a:ea typeface="서울남산 장체 M" panose="02020503020101020101" pitchFamily="18" charset="-127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  <a:ea typeface="서울남산 장체 M" panose="02020503020101020101" pitchFamily="18" charset="-127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  <a:ea typeface="서울남산 장체 M" panose="02020503020101020101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  <a:ea typeface="서울남산 장체 M" panose="02020503020101020101" pitchFamily="18" charset="-127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  <a:ea typeface="서울남산 장체 M" panose="02020503020101020101" pitchFamily="18" charset="-127"/>
                              </a:rPr>
                              <m:t>𝑗𝑖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1400" dirty="0">
                  <a:latin typeface="서울남산 장체 M" panose="02020503020101020101" pitchFamily="18" charset="-127"/>
                  <a:ea typeface="서울남산 장체 M" panose="02020503020101020101" pitchFamily="18" charset="-127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1B5901-EB29-45BB-AA84-E90D2BA7A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5" y="3380866"/>
                <a:ext cx="6119223" cy="1403076"/>
              </a:xfrm>
              <a:prstGeom prst="rect">
                <a:avLst/>
              </a:prstGeom>
              <a:blipFill>
                <a:blip r:embed="rId2"/>
                <a:stretch>
                  <a:fillRect l="-199" b="-3043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943812D3-FABA-48B1-B4A2-6BB6BA9AD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319" y="884018"/>
            <a:ext cx="5776431" cy="5776431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3739C704-F1CD-45C1-B5B6-4DCA39D9EFA8}"/>
              </a:ext>
            </a:extLst>
          </p:cNvPr>
          <p:cNvSpPr/>
          <p:nvPr/>
        </p:nvSpPr>
        <p:spPr>
          <a:xfrm>
            <a:off x="375075" y="1911058"/>
            <a:ext cx="561803" cy="56180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E264ED-28B5-4C24-A6AE-4A16218A5B44}"/>
                  </a:ext>
                </a:extLst>
              </p:cNvPr>
              <p:cNvSpPr txBox="1"/>
              <p:nvPr/>
            </p:nvSpPr>
            <p:spPr>
              <a:xfrm>
                <a:off x="574576" y="2053459"/>
                <a:ext cx="1628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E264ED-28B5-4C24-A6AE-4A16218A5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576" y="2053459"/>
                <a:ext cx="162800" cy="276999"/>
              </a:xfrm>
              <a:prstGeom prst="rect">
                <a:avLst/>
              </a:prstGeom>
              <a:blipFill>
                <a:blip r:embed="rId4"/>
                <a:stretch>
                  <a:fillRect l="-25926" r="-22222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A325E8E3-DF3A-42ED-B488-FB4B2B2261B0}"/>
              </a:ext>
            </a:extLst>
          </p:cNvPr>
          <p:cNvSpPr/>
          <p:nvPr/>
        </p:nvSpPr>
        <p:spPr>
          <a:xfrm>
            <a:off x="1072267" y="2018745"/>
            <a:ext cx="467270" cy="346425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FA6C230-B8F2-4F99-94CA-C854423B5AC4}"/>
              </a:ext>
            </a:extLst>
          </p:cNvPr>
          <p:cNvSpPr/>
          <p:nvPr/>
        </p:nvSpPr>
        <p:spPr>
          <a:xfrm>
            <a:off x="1658298" y="1738300"/>
            <a:ext cx="1562940" cy="98287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8AA5413-78A0-4587-A2DF-C0240C432E39}"/>
              </a:ext>
            </a:extLst>
          </p:cNvPr>
          <p:cNvSpPr/>
          <p:nvPr/>
        </p:nvSpPr>
        <p:spPr>
          <a:xfrm rot="20639425">
            <a:off x="3378710" y="1776865"/>
            <a:ext cx="467270" cy="346425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FD90BEE6-BBDC-485F-9F35-15DC2F6FB01F}"/>
              </a:ext>
            </a:extLst>
          </p:cNvPr>
          <p:cNvSpPr/>
          <p:nvPr/>
        </p:nvSpPr>
        <p:spPr>
          <a:xfrm rot="1155261">
            <a:off x="3373028" y="2483721"/>
            <a:ext cx="467270" cy="346425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1C10C7-410D-4D7E-A802-16FC12056D31}"/>
              </a:ext>
            </a:extLst>
          </p:cNvPr>
          <p:cNvSpPr txBox="1"/>
          <p:nvPr/>
        </p:nvSpPr>
        <p:spPr>
          <a:xfrm>
            <a:off x="1995856" y="2053459"/>
            <a:ext cx="107561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dirty="0"/>
              <a:t>simulation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D7208D-9FF6-4022-92CF-364D46591B15}"/>
              </a:ext>
            </a:extLst>
          </p:cNvPr>
          <p:cNvSpPr txBox="1"/>
          <p:nvPr/>
        </p:nvSpPr>
        <p:spPr>
          <a:xfrm>
            <a:off x="3942658" y="1695013"/>
            <a:ext cx="187217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dirty="0"/>
              <a:t>charge separation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B7CBE9-139B-4479-BB51-3174138D270B}"/>
              </a:ext>
            </a:extLst>
          </p:cNvPr>
          <p:cNvSpPr txBox="1"/>
          <p:nvPr/>
        </p:nvSpPr>
        <p:spPr>
          <a:xfrm>
            <a:off x="3999102" y="2582679"/>
            <a:ext cx="11124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dirty="0"/>
              <a:t>dissipation</a:t>
            </a:r>
            <a:endParaRPr lang="ko-KR" altLang="en-US" dirty="0"/>
          </a:p>
        </p:txBody>
      </p:sp>
      <p:sp>
        <p:nvSpPr>
          <p:cNvPr id="18" name="Shape 178">
            <a:extLst>
              <a:ext uri="{FF2B5EF4-FFF2-40B4-BE49-F238E27FC236}">
                <a16:creationId xmlns:a16="http://schemas.microsoft.com/office/drawing/2014/main" id="{61E03676-6E43-4CA2-90D1-A037F6E082D7}"/>
              </a:ext>
            </a:extLst>
          </p:cNvPr>
          <p:cNvSpPr/>
          <p:nvPr/>
        </p:nvSpPr>
        <p:spPr>
          <a:xfrm>
            <a:off x="10163517" y="34131"/>
            <a:ext cx="2018744" cy="677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52" y="562"/>
                </a:lnTo>
                <a:lnTo>
                  <a:pt x="21468" y="0"/>
                </a:lnTo>
                <a:lnTo>
                  <a:pt x="21600" y="21356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sp>
        <p:nvSpPr>
          <p:cNvPr id="19" name="Shape 179">
            <a:extLst>
              <a:ext uri="{FF2B5EF4-FFF2-40B4-BE49-F238E27FC236}">
                <a16:creationId xmlns:a16="http://schemas.microsoft.com/office/drawing/2014/main" id="{598A5F05-4497-4495-8AE2-35B4576F3C84}"/>
              </a:ext>
            </a:extLst>
          </p:cNvPr>
          <p:cNvSpPr txBox="1"/>
          <p:nvPr/>
        </p:nvSpPr>
        <p:spPr>
          <a:xfrm>
            <a:off x="10163517" y="136667"/>
            <a:ext cx="196970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r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dirty="0"/>
              <a:t>Analysis</a:t>
            </a:r>
            <a:endParaRPr sz="2400" dirty="0"/>
          </a:p>
        </p:txBody>
      </p:sp>
      <p:sp>
        <p:nvSpPr>
          <p:cNvPr id="20" name="Shape 180">
            <a:extLst>
              <a:ext uri="{FF2B5EF4-FFF2-40B4-BE49-F238E27FC236}">
                <a16:creationId xmlns:a16="http://schemas.microsoft.com/office/drawing/2014/main" id="{2A47D96E-FA76-42E0-8D53-6BBA09ED4162}"/>
              </a:ext>
            </a:extLst>
          </p:cNvPr>
          <p:cNvSpPr/>
          <p:nvPr/>
        </p:nvSpPr>
        <p:spPr>
          <a:xfrm flipV="1">
            <a:off x="-1" y="711127"/>
            <a:ext cx="12192002" cy="74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l" defTabSz="457200">
              <a:defRPr sz="1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/>
          </a:p>
        </p:txBody>
      </p:sp>
      <p:sp>
        <p:nvSpPr>
          <p:cNvPr id="21" name="Shape 177">
            <a:extLst>
              <a:ext uri="{FF2B5EF4-FFF2-40B4-BE49-F238E27FC236}">
                <a16:creationId xmlns:a16="http://schemas.microsoft.com/office/drawing/2014/main" id="{15F7616D-039D-45E5-8958-5FDC91E26C3B}"/>
              </a:ext>
            </a:extLst>
          </p:cNvPr>
          <p:cNvSpPr txBox="1"/>
          <p:nvPr/>
        </p:nvSpPr>
        <p:spPr>
          <a:xfrm>
            <a:off x="142520" y="98010"/>
            <a:ext cx="37091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Yield of individual nodes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30292AA-9165-4CFD-8009-FE3E1F8C6EA2}"/>
              </a:ext>
            </a:extLst>
          </p:cNvPr>
          <p:cNvSpPr/>
          <p:nvPr/>
        </p:nvSpPr>
        <p:spPr>
          <a:xfrm>
            <a:off x="7661082" y="3884212"/>
            <a:ext cx="481054" cy="453225"/>
          </a:xfrm>
          <a:prstGeom prst="roundRect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6CC0586-E2AE-4E8A-838E-32874E309B95}"/>
              </a:ext>
            </a:extLst>
          </p:cNvPr>
          <p:cNvSpPr/>
          <p:nvPr/>
        </p:nvSpPr>
        <p:spPr>
          <a:xfrm>
            <a:off x="8791492" y="3202387"/>
            <a:ext cx="481054" cy="453225"/>
          </a:xfrm>
          <a:prstGeom prst="roundRect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571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1B5901-EB29-45BB-AA84-E90D2BA7AFF7}"/>
                  </a:ext>
                </a:extLst>
              </p:cNvPr>
              <p:cNvSpPr txBox="1"/>
              <p:nvPr/>
            </p:nvSpPr>
            <p:spPr>
              <a:xfrm>
                <a:off x="95095" y="3380866"/>
                <a:ext cx="6119223" cy="3022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Goal: analyze energy transfer in the photosynthetic network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Inject energy into each node and measure the fraction reaching the RC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Node color: final energy efficiency (used energy/total energy)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Link color and direction: net transfer probability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서울남산 장체 M" panose="02020503020101020101" pitchFamily="18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  <a:ea typeface="서울남산 장체 M" panose="02020503020101020101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sz="1400" i="1" smtClean="0">
                                <a:latin typeface="Cambria Math" panose="02040503050406030204" pitchFamily="18" charset="0"/>
                                <a:ea typeface="서울남산 장체 M" panose="02020503020101020101" pitchFamily="18" charset="-127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1400" i="1" smtClean="0">
                                <a:latin typeface="Cambria Math" panose="02040503050406030204" pitchFamily="18" charset="0"/>
                                <a:ea typeface="서울남산 장체 M" panose="02020503020101020101" pitchFamily="18" charset="-127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ko-KR" sz="1400" i="1" smtClean="0">
                            <a:latin typeface="Cambria Math" panose="02040503050406030204" pitchFamily="18" charset="0"/>
                            <a:ea typeface="서울남산 장체 M" panose="02020503020101020101" pitchFamily="18" charset="-127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  <a:ea typeface="서울남산 장체 M" panose="02020503020101020101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sz="1400" i="1" smtClean="0">
                                <a:latin typeface="Cambria Math" panose="02040503050406030204" pitchFamily="18" charset="0"/>
                                <a:ea typeface="서울남산 장체 M" panose="02020503020101020101" pitchFamily="18" charset="-127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1400" i="1" smtClean="0">
                                <a:latin typeface="Cambria Math" panose="02040503050406030204" pitchFamily="18" charset="0"/>
                                <a:ea typeface="서울남산 장체 M" panose="02020503020101020101" pitchFamily="18" charset="-127"/>
                              </a:rPr>
                              <m:t>𝑗𝑖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1400" dirty="0">
                  <a:latin typeface="서울남산 장체 M" panose="02020503020101020101" pitchFamily="18" charset="-127"/>
                  <a:ea typeface="서울남산 장체 M" panose="02020503020101020101" pitchFamily="18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400" dirty="0">
                  <a:latin typeface="서울남산 장체 M" panose="02020503020101020101" pitchFamily="18" charset="-127"/>
                  <a:ea typeface="서울남산 장체 M" panose="02020503020101020101" pitchFamily="18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Nodes closer to the reaction center (gray) tend to show higher efficiency.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At similar distances, the red region shows higher efficiency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While the green region is relatively less efficient.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Structural asymmetry?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1B5901-EB29-45BB-AA84-E90D2BA7A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5" y="3380866"/>
                <a:ext cx="6119223" cy="3022943"/>
              </a:xfrm>
              <a:prstGeom prst="rect">
                <a:avLst/>
              </a:prstGeom>
              <a:blipFill>
                <a:blip r:embed="rId2"/>
                <a:stretch>
                  <a:fillRect l="-199" b="-1212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943812D3-FABA-48B1-B4A2-6BB6BA9AD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319" y="884018"/>
            <a:ext cx="5776431" cy="5776431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3739C704-F1CD-45C1-B5B6-4DCA39D9EFA8}"/>
              </a:ext>
            </a:extLst>
          </p:cNvPr>
          <p:cNvSpPr/>
          <p:nvPr/>
        </p:nvSpPr>
        <p:spPr>
          <a:xfrm>
            <a:off x="375075" y="1911058"/>
            <a:ext cx="561803" cy="56180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E264ED-28B5-4C24-A6AE-4A16218A5B44}"/>
                  </a:ext>
                </a:extLst>
              </p:cNvPr>
              <p:cNvSpPr txBox="1"/>
              <p:nvPr/>
            </p:nvSpPr>
            <p:spPr>
              <a:xfrm>
                <a:off x="574576" y="2053459"/>
                <a:ext cx="1628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E264ED-28B5-4C24-A6AE-4A16218A5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576" y="2053459"/>
                <a:ext cx="162800" cy="276999"/>
              </a:xfrm>
              <a:prstGeom prst="rect">
                <a:avLst/>
              </a:prstGeom>
              <a:blipFill>
                <a:blip r:embed="rId4"/>
                <a:stretch>
                  <a:fillRect l="-25926" r="-22222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A325E8E3-DF3A-42ED-B488-FB4B2B2261B0}"/>
              </a:ext>
            </a:extLst>
          </p:cNvPr>
          <p:cNvSpPr/>
          <p:nvPr/>
        </p:nvSpPr>
        <p:spPr>
          <a:xfrm>
            <a:off x="1072267" y="2018745"/>
            <a:ext cx="467270" cy="346425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FA6C230-B8F2-4F99-94CA-C854423B5AC4}"/>
              </a:ext>
            </a:extLst>
          </p:cNvPr>
          <p:cNvSpPr/>
          <p:nvPr/>
        </p:nvSpPr>
        <p:spPr>
          <a:xfrm>
            <a:off x="1658298" y="1738300"/>
            <a:ext cx="1562940" cy="98287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8AA5413-78A0-4587-A2DF-C0240C432E39}"/>
              </a:ext>
            </a:extLst>
          </p:cNvPr>
          <p:cNvSpPr/>
          <p:nvPr/>
        </p:nvSpPr>
        <p:spPr>
          <a:xfrm rot="20639425">
            <a:off x="3378710" y="1776865"/>
            <a:ext cx="467270" cy="346425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FD90BEE6-BBDC-485F-9F35-15DC2F6FB01F}"/>
              </a:ext>
            </a:extLst>
          </p:cNvPr>
          <p:cNvSpPr/>
          <p:nvPr/>
        </p:nvSpPr>
        <p:spPr>
          <a:xfrm rot="1155261">
            <a:off x="3373028" y="2483721"/>
            <a:ext cx="467270" cy="346425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1C10C7-410D-4D7E-A802-16FC12056D31}"/>
              </a:ext>
            </a:extLst>
          </p:cNvPr>
          <p:cNvSpPr txBox="1"/>
          <p:nvPr/>
        </p:nvSpPr>
        <p:spPr>
          <a:xfrm>
            <a:off x="1995856" y="2053459"/>
            <a:ext cx="107561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dirty="0"/>
              <a:t>simulation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D7208D-9FF6-4022-92CF-364D46591B15}"/>
              </a:ext>
            </a:extLst>
          </p:cNvPr>
          <p:cNvSpPr txBox="1"/>
          <p:nvPr/>
        </p:nvSpPr>
        <p:spPr>
          <a:xfrm>
            <a:off x="3942658" y="1695013"/>
            <a:ext cx="187217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dirty="0"/>
              <a:t>charge separation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B7CBE9-139B-4479-BB51-3174138D270B}"/>
              </a:ext>
            </a:extLst>
          </p:cNvPr>
          <p:cNvSpPr txBox="1"/>
          <p:nvPr/>
        </p:nvSpPr>
        <p:spPr>
          <a:xfrm>
            <a:off x="3999102" y="2582679"/>
            <a:ext cx="11124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dirty="0"/>
              <a:t>dissipation</a:t>
            </a:r>
            <a:endParaRPr lang="ko-KR" altLang="en-US" dirty="0"/>
          </a:p>
        </p:txBody>
      </p:sp>
      <p:sp>
        <p:nvSpPr>
          <p:cNvPr id="18" name="Shape 178">
            <a:extLst>
              <a:ext uri="{FF2B5EF4-FFF2-40B4-BE49-F238E27FC236}">
                <a16:creationId xmlns:a16="http://schemas.microsoft.com/office/drawing/2014/main" id="{61E03676-6E43-4CA2-90D1-A037F6E082D7}"/>
              </a:ext>
            </a:extLst>
          </p:cNvPr>
          <p:cNvSpPr/>
          <p:nvPr/>
        </p:nvSpPr>
        <p:spPr>
          <a:xfrm>
            <a:off x="10163517" y="34131"/>
            <a:ext cx="2018744" cy="677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52" y="562"/>
                </a:lnTo>
                <a:lnTo>
                  <a:pt x="21468" y="0"/>
                </a:lnTo>
                <a:lnTo>
                  <a:pt x="21600" y="21356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sp>
        <p:nvSpPr>
          <p:cNvPr id="19" name="Shape 179">
            <a:extLst>
              <a:ext uri="{FF2B5EF4-FFF2-40B4-BE49-F238E27FC236}">
                <a16:creationId xmlns:a16="http://schemas.microsoft.com/office/drawing/2014/main" id="{598A5F05-4497-4495-8AE2-35B4576F3C84}"/>
              </a:ext>
            </a:extLst>
          </p:cNvPr>
          <p:cNvSpPr txBox="1"/>
          <p:nvPr/>
        </p:nvSpPr>
        <p:spPr>
          <a:xfrm>
            <a:off x="10163517" y="136667"/>
            <a:ext cx="196970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r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dirty="0"/>
              <a:t>Analysis</a:t>
            </a:r>
            <a:endParaRPr sz="2400" dirty="0"/>
          </a:p>
        </p:txBody>
      </p:sp>
      <p:sp>
        <p:nvSpPr>
          <p:cNvPr id="20" name="Shape 180">
            <a:extLst>
              <a:ext uri="{FF2B5EF4-FFF2-40B4-BE49-F238E27FC236}">
                <a16:creationId xmlns:a16="http://schemas.microsoft.com/office/drawing/2014/main" id="{2A47D96E-FA76-42E0-8D53-6BBA09ED4162}"/>
              </a:ext>
            </a:extLst>
          </p:cNvPr>
          <p:cNvSpPr/>
          <p:nvPr/>
        </p:nvSpPr>
        <p:spPr>
          <a:xfrm flipV="1">
            <a:off x="-1" y="711127"/>
            <a:ext cx="12192002" cy="74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l" defTabSz="457200">
              <a:defRPr sz="1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 dirty="0"/>
          </a:p>
        </p:txBody>
      </p:sp>
      <p:sp>
        <p:nvSpPr>
          <p:cNvPr id="21" name="Shape 177">
            <a:extLst>
              <a:ext uri="{FF2B5EF4-FFF2-40B4-BE49-F238E27FC236}">
                <a16:creationId xmlns:a16="http://schemas.microsoft.com/office/drawing/2014/main" id="{15F7616D-039D-45E5-8958-5FDC91E26C3B}"/>
              </a:ext>
            </a:extLst>
          </p:cNvPr>
          <p:cNvSpPr txBox="1"/>
          <p:nvPr/>
        </p:nvSpPr>
        <p:spPr>
          <a:xfrm>
            <a:off x="142520" y="98010"/>
            <a:ext cx="37091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Yield of individual nodes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30292AA-9165-4CFD-8009-FE3E1F8C6EA2}"/>
              </a:ext>
            </a:extLst>
          </p:cNvPr>
          <p:cNvSpPr/>
          <p:nvPr/>
        </p:nvSpPr>
        <p:spPr>
          <a:xfrm>
            <a:off x="7661082" y="3884212"/>
            <a:ext cx="481054" cy="453225"/>
          </a:xfrm>
          <a:prstGeom prst="roundRect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6CC0586-E2AE-4E8A-838E-32874E309B95}"/>
              </a:ext>
            </a:extLst>
          </p:cNvPr>
          <p:cNvSpPr/>
          <p:nvPr/>
        </p:nvSpPr>
        <p:spPr>
          <a:xfrm>
            <a:off x="8791492" y="3202387"/>
            <a:ext cx="481054" cy="453225"/>
          </a:xfrm>
          <a:prstGeom prst="roundRect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1F4C3EC-8B17-4CDD-B85E-96FA18ABDDBA}"/>
              </a:ext>
            </a:extLst>
          </p:cNvPr>
          <p:cNvSpPr/>
          <p:nvPr/>
        </p:nvSpPr>
        <p:spPr>
          <a:xfrm>
            <a:off x="7177944" y="2484278"/>
            <a:ext cx="1172100" cy="1301533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D12A62D-85D3-44A7-981B-1D847C9BF627}"/>
              </a:ext>
            </a:extLst>
          </p:cNvPr>
          <p:cNvSpPr/>
          <p:nvPr/>
        </p:nvSpPr>
        <p:spPr>
          <a:xfrm>
            <a:off x="8489378" y="1719146"/>
            <a:ext cx="1294702" cy="1415899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321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2B78B0E-4E8D-477D-94C3-AA7CE6EE031E}"/>
              </a:ext>
            </a:extLst>
          </p:cNvPr>
          <p:cNvGrpSpPr/>
          <p:nvPr/>
        </p:nvGrpSpPr>
        <p:grpSpPr>
          <a:xfrm>
            <a:off x="1117819" y="3705505"/>
            <a:ext cx="3496155" cy="561803"/>
            <a:chOff x="1498600" y="4741333"/>
            <a:chExt cx="2178937" cy="350137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48A062A-0694-466C-B042-B5727F640DA8}"/>
                </a:ext>
              </a:extLst>
            </p:cNvPr>
            <p:cNvSpPr/>
            <p:nvPr/>
          </p:nvSpPr>
          <p:spPr>
            <a:xfrm>
              <a:off x="1498600" y="4741333"/>
              <a:ext cx="350137" cy="35013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2FD7F67-2A3C-44ED-8A18-A5644D6CA6EE}"/>
                </a:ext>
              </a:extLst>
            </p:cNvPr>
            <p:cNvSpPr/>
            <p:nvPr/>
          </p:nvSpPr>
          <p:spPr>
            <a:xfrm>
              <a:off x="3327400" y="4741333"/>
              <a:ext cx="350137" cy="35013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0DB8D4EB-5045-46E0-B495-D6C7AA54EC63}"/>
                </a:ext>
              </a:extLst>
            </p:cNvPr>
            <p:cNvCxnSpPr>
              <a:stCxn id="16" idx="6"/>
              <a:endCxn id="17" idx="2"/>
            </p:cNvCxnSpPr>
            <p:nvPr/>
          </p:nvCxnSpPr>
          <p:spPr>
            <a:xfrm>
              <a:off x="1848737" y="4916402"/>
              <a:ext cx="1478663" cy="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C48AFB3-7B7C-4E06-B3DB-807AE2DBB284}"/>
                  </a:ext>
                </a:extLst>
              </p:cNvPr>
              <p:cNvSpPr txBox="1"/>
              <p:nvPr/>
            </p:nvSpPr>
            <p:spPr>
              <a:xfrm>
                <a:off x="2361462" y="4383662"/>
                <a:ext cx="940001" cy="332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C48AFB3-7B7C-4E06-B3DB-807AE2DBB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1462" y="4383662"/>
                <a:ext cx="940001" cy="332463"/>
              </a:xfrm>
              <a:prstGeom prst="rect">
                <a:avLst/>
              </a:prstGeom>
              <a:blipFill>
                <a:blip r:embed="rId2"/>
                <a:stretch>
                  <a:fillRect l="-3871" r="-1935" b="-254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D91CB82-F85B-41D3-AD20-0B7C7AF5CF87}"/>
                  </a:ext>
                </a:extLst>
              </p:cNvPr>
              <p:cNvSpPr txBox="1"/>
              <p:nvPr/>
            </p:nvSpPr>
            <p:spPr>
              <a:xfrm>
                <a:off x="1317320" y="3847906"/>
                <a:ext cx="1628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D91CB82-F85B-41D3-AD20-0B7C7AF5C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7320" y="3847906"/>
                <a:ext cx="162800" cy="276999"/>
              </a:xfrm>
              <a:prstGeom prst="rect">
                <a:avLst/>
              </a:prstGeom>
              <a:blipFill>
                <a:blip r:embed="rId3"/>
                <a:stretch>
                  <a:fillRect l="-25926" r="-22222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73EE126-7BBA-43F1-8256-7CBCF8B756AA}"/>
                  </a:ext>
                </a:extLst>
              </p:cNvPr>
              <p:cNvSpPr txBox="1"/>
              <p:nvPr/>
            </p:nvSpPr>
            <p:spPr>
              <a:xfrm>
                <a:off x="4225085" y="3847905"/>
                <a:ext cx="1690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73EE126-7BBA-43F1-8256-7CBCF8B75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085" y="3847905"/>
                <a:ext cx="169085" cy="276999"/>
              </a:xfrm>
              <a:prstGeom prst="rect">
                <a:avLst/>
              </a:prstGeom>
              <a:blipFill>
                <a:blip r:embed="rId4"/>
                <a:stretch>
                  <a:fillRect l="-39286" r="-39286" b="-369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타원 24">
            <a:extLst>
              <a:ext uri="{FF2B5EF4-FFF2-40B4-BE49-F238E27FC236}">
                <a16:creationId xmlns:a16="http://schemas.microsoft.com/office/drawing/2014/main" id="{DD87B583-35BB-40AA-BBB2-381C3519C41B}"/>
              </a:ext>
            </a:extLst>
          </p:cNvPr>
          <p:cNvSpPr/>
          <p:nvPr/>
        </p:nvSpPr>
        <p:spPr>
          <a:xfrm>
            <a:off x="6044987" y="4134623"/>
            <a:ext cx="561803" cy="56180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A41CD11-F50C-4940-883D-5E34D07C93EA}"/>
              </a:ext>
            </a:extLst>
          </p:cNvPr>
          <p:cNvSpPr/>
          <p:nvPr/>
        </p:nvSpPr>
        <p:spPr>
          <a:xfrm>
            <a:off x="8979339" y="4134623"/>
            <a:ext cx="561803" cy="56180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B132D2F-60D3-42F6-AC0A-41A63419ED3B}"/>
              </a:ext>
            </a:extLst>
          </p:cNvPr>
          <p:cNvCxnSpPr>
            <a:cxnSpLocks/>
            <a:stCxn id="25" idx="6"/>
            <a:endCxn id="26" idx="2"/>
          </p:cNvCxnSpPr>
          <p:nvPr/>
        </p:nvCxnSpPr>
        <p:spPr>
          <a:xfrm>
            <a:off x="6606790" y="4415525"/>
            <a:ext cx="2372549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B3CDCEA-549D-4EE5-A03D-BAFCA2A7942E}"/>
                  </a:ext>
                </a:extLst>
              </p:cNvPr>
              <p:cNvSpPr txBox="1"/>
              <p:nvPr/>
            </p:nvSpPr>
            <p:spPr>
              <a:xfrm>
                <a:off x="6244488" y="4277024"/>
                <a:ext cx="1628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B3CDCEA-549D-4EE5-A03D-BAFCA2A79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488" y="4277024"/>
                <a:ext cx="162800" cy="276999"/>
              </a:xfrm>
              <a:prstGeom prst="rect">
                <a:avLst/>
              </a:prstGeom>
              <a:blipFill>
                <a:blip r:embed="rId5"/>
                <a:stretch>
                  <a:fillRect l="-25926" r="-22222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BD1E196-6F6F-471F-9F5E-D5888B7DDEFC}"/>
                  </a:ext>
                </a:extLst>
              </p:cNvPr>
              <p:cNvSpPr txBox="1"/>
              <p:nvPr/>
            </p:nvSpPr>
            <p:spPr>
              <a:xfrm>
                <a:off x="9152253" y="4277023"/>
                <a:ext cx="1690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BD1E196-6F6F-471F-9F5E-D5888B7DD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2253" y="4277023"/>
                <a:ext cx="169085" cy="276999"/>
              </a:xfrm>
              <a:prstGeom prst="rect">
                <a:avLst/>
              </a:prstGeom>
              <a:blipFill>
                <a:blip r:embed="rId6"/>
                <a:stretch>
                  <a:fillRect l="-39286" r="-39286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타원 29">
            <a:extLst>
              <a:ext uri="{FF2B5EF4-FFF2-40B4-BE49-F238E27FC236}">
                <a16:creationId xmlns:a16="http://schemas.microsoft.com/office/drawing/2014/main" id="{1FD26FDE-2210-4CD0-854E-B1BCE019BB44}"/>
              </a:ext>
            </a:extLst>
          </p:cNvPr>
          <p:cNvSpPr/>
          <p:nvPr/>
        </p:nvSpPr>
        <p:spPr>
          <a:xfrm rot="20253870">
            <a:off x="6590110" y="3105467"/>
            <a:ext cx="561803" cy="56180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45FC18D-A657-42C0-9DFB-0B97BA4BB9AE}"/>
              </a:ext>
            </a:extLst>
          </p:cNvPr>
          <p:cNvSpPr/>
          <p:nvPr/>
        </p:nvSpPr>
        <p:spPr>
          <a:xfrm rot="20037973">
            <a:off x="6590109" y="5211514"/>
            <a:ext cx="561803" cy="56180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063D226-B2E6-4A3E-84AF-48BB7E524E8A}"/>
              </a:ext>
            </a:extLst>
          </p:cNvPr>
          <p:cNvCxnSpPr>
            <a:cxnSpLocks/>
            <a:stCxn id="30" idx="5"/>
            <a:endCxn id="26" idx="1"/>
          </p:cNvCxnSpPr>
          <p:nvPr/>
        </p:nvCxnSpPr>
        <p:spPr>
          <a:xfrm>
            <a:off x="7130410" y="3494157"/>
            <a:ext cx="1931203" cy="72274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4215E76-9473-4466-BFCD-412C62FB410D}"/>
              </a:ext>
            </a:extLst>
          </p:cNvPr>
          <p:cNvCxnSpPr>
            <a:cxnSpLocks/>
            <a:stCxn id="31" idx="6"/>
            <a:endCxn id="26" idx="3"/>
          </p:cNvCxnSpPr>
          <p:nvPr/>
        </p:nvCxnSpPr>
        <p:spPr>
          <a:xfrm flipV="1">
            <a:off x="7123411" y="4614152"/>
            <a:ext cx="1938202" cy="75497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400A76E-17D1-45F5-89A9-08BDD79443BF}"/>
                  </a:ext>
                </a:extLst>
              </p:cNvPr>
              <p:cNvSpPr txBox="1"/>
              <p:nvPr/>
            </p:nvSpPr>
            <p:spPr>
              <a:xfrm>
                <a:off x="854296" y="1086961"/>
                <a:ext cx="10004204" cy="1719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서울남산 장체 L" panose="02020503020101020101" pitchFamily="18" charset="-127"/>
                    <a:ea typeface="서울남산 장체 L" panose="02020503020101020101" pitchFamily="18" charset="-127"/>
                  </a:rPr>
                  <a:t>Introduce a new quantity to examine detailed energy flow.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서울남산 장체 L" panose="02020503020101020101" pitchFamily="18" charset="-127"/>
                    <a:ea typeface="서울남산 장체 L" panose="02020503020101020101" pitchFamily="18" charset="-127"/>
                  </a:rPr>
                  <a:t>Track cumulative flow on each link until uniformly incident energy is fully absorbed.</a:t>
                </a:r>
                <a:endParaRPr lang="en-US" altLang="ko-KR" b="0" i="1" dirty="0">
                  <a:latin typeface="Cambria Math" panose="02040503050406030204" pitchFamily="18" charset="0"/>
                  <a:ea typeface="서울남산 장체 L" panose="02020503020101020101" pitchFamily="18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  <a:ea typeface="서울남산 장체 L" panose="020205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  <a:ea typeface="서울남산 장체 L" panose="02020503020101020101" pitchFamily="18" charset="-127"/>
                          </a:rPr>
                          <m:t>𝐸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서울남산 장체 L" panose="02020503020101020101" pitchFamily="18" charset="-127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i="1" dirty="0" smtClean="0">
                            <a:latin typeface="Cambria Math" panose="02040503050406030204" pitchFamily="18" charset="0"/>
                            <a:ea typeface="서울남산 장체 L" panose="02020503020101020101" pitchFamily="18" charset="-127"/>
                          </a:rPr>
                        </m:ctrlPr>
                      </m:d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  <a:ea typeface="서울남산 장체 L" panose="02020503020101020101" pitchFamily="18" charset="-127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dirty="0">
                    <a:latin typeface="서울남산 장체 L" panose="02020503020101020101" pitchFamily="18" charset="-127"/>
                    <a:ea typeface="서울남산 장체 L" panose="02020503020101020101" pitchFamily="18" charset="-127"/>
                  </a:rPr>
                  <a:t> = expected energy at node </a:t>
                </a:r>
                <a:r>
                  <a:rPr lang="ko-KR" altLang="en-US" dirty="0">
                    <a:latin typeface="서울남산 장체 L" panose="02020503020101020101" pitchFamily="18" charset="-127"/>
                    <a:ea typeface="서울남산 장체 L" panose="02020503020101020101" pitchFamily="18" charset="-127"/>
                  </a:rPr>
                  <a:t>𝑖</a:t>
                </a:r>
                <a:r>
                  <a:rPr lang="en-US" altLang="ko-KR" dirty="0">
                    <a:latin typeface="서울남산 장체 L" panose="02020503020101020101" pitchFamily="18" charset="-127"/>
                    <a:ea typeface="서울남산 장체 L" panose="02020503020101020101" pitchFamily="18" charset="-127"/>
                  </a:rPr>
                  <a:t> at time </a:t>
                </a:r>
                <a:r>
                  <a:rPr lang="ko-KR" altLang="en-US" dirty="0">
                    <a:latin typeface="서울남산 장체 L" panose="02020503020101020101" pitchFamily="18" charset="-127"/>
                    <a:ea typeface="서울남산 장체 L" panose="02020503020101020101" pitchFamily="18" charset="-127"/>
                  </a:rPr>
                  <a:t>𝑡</a:t>
                </a:r>
                <a:r>
                  <a:rPr lang="en-US" altLang="ko-KR" dirty="0">
                    <a:latin typeface="서울남산 장체 L" panose="02020503020101020101" pitchFamily="18" charset="-127"/>
                    <a:ea typeface="서울남산 장체 L" panose="02020503020101020101" pitchFamily="18" charset="-127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서울남산 장체 L" panose="02020503020101020101" pitchFamily="18" charset="-127"/>
                    <a:ea typeface="서울남산 장체 L" panose="02020503020101020101" pitchFamily="18" charset="-127"/>
                  </a:rPr>
                  <a:t>Measuring link-wise energy flow and node-wise incoming energy.</a:t>
                </a: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400A76E-17D1-45F5-89A9-08BDD7944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96" y="1086961"/>
                <a:ext cx="10004204" cy="1719702"/>
              </a:xfrm>
              <a:prstGeom prst="rect">
                <a:avLst/>
              </a:prstGeom>
              <a:blipFill>
                <a:blip r:embed="rId7"/>
                <a:stretch>
                  <a:fillRect l="-366" b="-4965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251EE77-2C43-49D5-BA44-BAC5F822A6B1}"/>
                  </a:ext>
                </a:extLst>
              </p:cNvPr>
              <p:cNvSpPr txBox="1"/>
              <p:nvPr/>
            </p:nvSpPr>
            <p:spPr>
              <a:xfrm>
                <a:off x="8557353" y="4778504"/>
                <a:ext cx="2336665" cy="781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p>
                      </m:sSubSup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251EE77-2C43-49D5-BA44-BAC5F822A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7353" y="4778504"/>
                <a:ext cx="2336665" cy="7817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Shape 178">
            <a:extLst>
              <a:ext uri="{FF2B5EF4-FFF2-40B4-BE49-F238E27FC236}">
                <a16:creationId xmlns:a16="http://schemas.microsoft.com/office/drawing/2014/main" id="{E6F98FDA-6BD6-40A3-8158-8960D3733347}"/>
              </a:ext>
            </a:extLst>
          </p:cNvPr>
          <p:cNvSpPr/>
          <p:nvPr/>
        </p:nvSpPr>
        <p:spPr>
          <a:xfrm>
            <a:off x="10163517" y="34131"/>
            <a:ext cx="2018744" cy="677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52" y="562"/>
                </a:lnTo>
                <a:lnTo>
                  <a:pt x="21468" y="0"/>
                </a:lnTo>
                <a:lnTo>
                  <a:pt x="21600" y="21356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sp>
        <p:nvSpPr>
          <p:cNvPr id="35" name="Shape 179">
            <a:extLst>
              <a:ext uri="{FF2B5EF4-FFF2-40B4-BE49-F238E27FC236}">
                <a16:creationId xmlns:a16="http://schemas.microsoft.com/office/drawing/2014/main" id="{6C3395D7-754C-4D6B-AB9C-27DC6C0967C9}"/>
              </a:ext>
            </a:extLst>
          </p:cNvPr>
          <p:cNvSpPr txBox="1"/>
          <p:nvPr/>
        </p:nvSpPr>
        <p:spPr>
          <a:xfrm>
            <a:off x="10163517" y="136667"/>
            <a:ext cx="196970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r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dirty="0"/>
              <a:t>Analysis</a:t>
            </a:r>
            <a:endParaRPr sz="2400" dirty="0"/>
          </a:p>
        </p:txBody>
      </p:sp>
      <p:sp>
        <p:nvSpPr>
          <p:cNvPr id="37" name="Shape 180">
            <a:extLst>
              <a:ext uri="{FF2B5EF4-FFF2-40B4-BE49-F238E27FC236}">
                <a16:creationId xmlns:a16="http://schemas.microsoft.com/office/drawing/2014/main" id="{EB605BCC-E0ED-4A82-B889-C67EF893F9E5}"/>
              </a:ext>
            </a:extLst>
          </p:cNvPr>
          <p:cNvSpPr/>
          <p:nvPr/>
        </p:nvSpPr>
        <p:spPr>
          <a:xfrm flipV="1">
            <a:off x="-1" y="711127"/>
            <a:ext cx="12192002" cy="74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l" defTabSz="457200">
              <a:defRPr sz="1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/>
          </a:p>
        </p:txBody>
      </p:sp>
      <p:sp>
        <p:nvSpPr>
          <p:cNvPr id="38" name="Shape 177">
            <a:extLst>
              <a:ext uri="{FF2B5EF4-FFF2-40B4-BE49-F238E27FC236}">
                <a16:creationId xmlns:a16="http://schemas.microsoft.com/office/drawing/2014/main" id="{3C549904-8DB0-40D4-927D-2A40A1EF382A}"/>
              </a:ext>
            </a:extLst>
          </p:cNvPr>
          <p:cNvSpPr txBox="1"/>
          <p:nvPr/>
        </p:nvSpPr>
        <p:spPr>
          <a:xfrm>
            <a:off x="116782" y="98010"/>
            <a:ext cx="376064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Cumulative flow analysis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9DC504-789D-4ABE-8718-B1F6A61F0E06}"/>
              </a:ext>
            </a:extLst>
          </p:cNvPr>
          <p:cNvSpPr txBox="1"/>
          <p:nvPr/>
        </p:nvSpPr>
        <p:spPr>
          <a:xfrm>
            <a:off x="854296" y="4961180"/>
            <a:ext cx="4395849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= Energy flow from 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𝑖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to 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𝑗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at time 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𝑡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16F602F-EA33-429F-A23A-8007BB2B48F0}"/>
              </a:ext>
            </a:extLst>
          </p:cNvPr>
          <p:cNvSpPr txBox="1"/>
          <p:nvPr/>
        </p:nvSpPr>
        <p:spPr>
          <a:xfrm>
            <a:off x="7854909" y="5707850"/>
            <a:ext cx="4395849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= Total energy incident on node 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𝑗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at time 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𝑡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211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2B78B0E-4E8D-477D-94C3-AA7CE6EE031E}"/>
              </a:ext>
            </a:extLst>
          </p:cNvPr>
          <p:cNvGrpSpPr/>
          <p:nvPr/>
        </p:nvGrpSpPr>
        <p:grpSpPr>
          <a:xfrm>
            <a:off x="1117819" y="3705505"/>
            <a:ext cx="3496155" cy="561803"/>
            <a:chOff x="1498600" y="4741333"/>
            <a:chExt cx="2178937" cy="350137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48A062A-0694-466C-B042-B5727F640DA8}"/>
                </a:ext>
              </a:extLst>
            </p:cNvPr>
            <p:cNvSpPr/>
            <p:nvPr/>
          </p:nvSpPr>
          <p:spPr>
            <a:xfrm>
              <a:off x="1498600" y="4741333"/>
              <a:ext cx="350137" cy="35013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2FD7F67-2A3C-44ED-8A18-A5644D6CA6EE}"/>
                </a:ext>
              </a:extLst>
            </p:cNvPr>
            <p:cNvSpPr/>
            <p:nvPr/>
          </p:nvSpPr>
          <p:spPr>
            <a:xfrm>
              <a:off x="3327400" y="4741333"/>
              <a:ext cx="350137" cy="35013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0DB8D4EB-5045-46E0-B495-D6C7AA54EC63}"/>
                </a:ext>
              </a:extLst>
            </p:cNvPr>
            <p:cNvCxnSpPr>
              <a:stCxn id="16" idx="6"/>
              <a:endCxn id="17" idx="2"/>
            </p:cNvCxnSpPr>
            <p:nvPr/>
          </p:nvCxnSpPr>
          <p:spPr>
            <a:xfrm>
              <a:off x="1848737" y="4916402"/>
              <a:ext cx="1478663" cy="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D91CB82-F85B-41D3-AD20-0B7C7AF5CF87}"/>
                  </a:ext>
                </a:extLst>
              </p:cNvPr>
              <p:cNvSpPr txBox="1"/>
              <p:nvPr/>
            </p:nvSpPr>
            <p:spPr>
              <a:xfrm>
                <a:off x="1317320" y="3847906"/>
                <a:ext cx="1628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D91CB82-F85B-41D3-AD20-0B7C7AF5C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7320" y="3847906"/>
                <a:ext cx="162800" cy="276999"/>
              </a:xfrm>
              <a:prstGeom prst="rect">
                <a:avLst/>
              </a:prstGeom>
              <a:blipFill>
                <a:blip r:embed="rId2"/>
                <a:stretch>
                  <a:fillRect l="-25926" r="-22222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73EE126-7BBA-43F1-8256-7CBCF8B756AA}"/>
                  </a:ext>
                </a:extLst>
              </p:cNvPr>
              <p:cNvSpPr txBox="1"/>
              <p:nvPr/>
            </p:nvSpPr>
            <p:spPr>
              <a:xfrm>
                <a:off x="4225085" y="3847905"/>
                <a:ext cx="1690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73EE126-7BBA-43F1-8256-7CBCF8B75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085" y="3847905"/>
                <a:ext cx="169085" cy="276999"/>
              </a:xfrm>
              <a:prstGeom prst="rect">
                <a:avLst/>
              </a:prstGeom>
              <a:blipFill>
                <a:blip r:embed="rId3"/>
                <a:stretch>
                  <a:fillRect l="-39286" r="-39286" b="-369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타원 24">
            <a:extLst>
              <a:ext uri="{FF2B5EF4-FFF2-40B4-BE49-F238E27FC236}">
                <a16:creationId xmlns:a16="http://schemas.microsoft.com/office/drawing/2014/main" id="{DD87B583-35BB-40AA-BBB2-381C3519C41B}"/>
              </a:ext>
            </a:extLst>
          </p:cNvPr>
          <p:cNvSpPr/>
          <p:nvPr/>
        </p:nvSpPr>
        <p:spPr>
          <a:xfrm>
            <a:off x="6044987" y="4134623"/>
            <a:ext cx="561803" cy="56180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A41CD11-F50C-4940-883D-5E34D07C93EA}"/>
              </a:ext>
            </a:extLst>
          </p:cNvPr>
          <p:cNvSpPr/>
          <p:nvPr/>
        </p:nvSpPr>
        <p:spPr>
          <a:xfrm>
            <a:off x="8979339" y="4134623"/>
            <a:ext cx="561803" cy="56180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B132D2F-60D3-42F6-AC0A-41A63419ED3B}"/>
              </a:ext>
            </a:extLst>
          </p:cNvPr>
          <p:cNvCxnSpPr>
            <a:cxnSpLocks/>
            <a:stCxn id="25" idx="6"/>
            <a:endCxn id="26" idx="2"/>
          </p:cNvCxnSpPr>
          <p:nvPr/>
        </p:nvCxnSpPr>
        <p:spPr>
          <a:xfrm>
            <a:off x="6606790" y="4415525"/>
            <a:ext cx="2372549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B3CDCEA-549D-4EE5-A03D-BAFCA2A7942E}"/>
                  </a:ext>
                </a:extLst>
              </p:cNvPr>
              <p:cNvSpPr txBox="1"/>
              <p:nvPr/>
            </p:nvSpPr>
            <p:spPr>
              <a:xfrm>
                <a:off x="6244488" y="4277024"/>
                <a:ext cx="1628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B3CDCEA-549D-4EE5-A03D-BAFCA2A79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488" y="4277024"/>
                <a:ext cx="162800" cy="276999"/>
              </a:xfrm>
              <a:prstGeom prst="rect">
                <a:avLst/>
              </a:prstGeom>
              <a:blipFill>
                <a:blip r:embed="rId4"/>
                <a:stretch>
                  <a:fillRect l="-25926" r="-22222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BD1E196-6F6F-471F-9F5E-D5888B7DDEFC}"/>
                  </a:ext>
                </a:extLst>
              </p:cNvPr>
              <p:cNvSpPr txBox="1"/>
              <p:nvPr/>
            </p:nvSpPr>
            <p:spPr>
              <a:xfrm>
                <a:off x="9152253" y="4277023"/>
                <a:ext cx="1690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BD1E196-6F6F-471F-9F5E-D5888B7DD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2253" y="4277023"/>
                <a:ext cx="169085" cy="276999"/>
              </a:xfrm>
              <a:prstGeom prst="rect">
                <a:avLst/>
              </a:prstGeom>
              <a:blipFill>
                <a:blip r:embed="rId5"/>
                <a:stretch>
                  <a:fillRect l="-39286" r="-39286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타원 29">
            <a:extLst>
              <a:ext uri="{FF2B5EF4-FFF2-40B4-BE49-F238E27FC236}">
                <a16:creationId xmlns:a16="http://schemas.microsoft.com/office/drawing/2014/main" id="{1FD26FDE-2210-4CD0-854E-B1BCE019BB44}"/>
              </a:ext>
            </a:extLst>
          </p:cNvPr>
          <p:cNvSpPr/>
          <p:nvPr/>
        </p:nvSpPr>
        <p:spPr>
          <a:xfrm rot="20253870">
            <a:off x="6590110" y="3105467"/>
            <a:ext cx="561803" cy="56180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45FC18D-A657-42C0-9DFB-0B97BA4BB9AE}"/>
              </a:ext>
            </a:extLst>
          </p:cNvPr>
          <p:cNvSpPr/>
          <p:nvPr/>
        </p:nvSpPr>
        <p:spPr>
          <a:xfrm rot="20037973">
            <a:off x="6590109" y="5211514"/>
            <a:ext cx="561803" cy="56180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063D226-B2E6-4A3E-84AF-48BB7E524E8A}"/>
              </a:ext>
            </a:extLst>
          </p:cNvPr>
          <p:cNvCxnSpPr>
            <a:cxnSpLocks/>
            <a:stCxn id="30" idx="5"/>
            <a:endCxn id="26" idx="1"/>
          </p:cNvCxnSpPr>
          <p:nvPr/>
        </p:nvCxnSpPr>
        <p:spPr>
          <a:xfrm>
            <a:off x="7130410" y="3494157"/>
            <a:ext cx="1931203" cy="72274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4215E76-9473-4466-BFCD-412C62FB410D}"/>
              </a:ext>
            </a:extLst>
          </p:cNvPr>
          <p:cNvCxnSpPr>
            <a:cxnSpLocks/>
            <a:stCxn id="31" idx="6"/>
            <a:endCxn id="26" idx="3"/>
          </p:cNvCxnSpPr>
          <p:nvPr/>
        </p:nvCxnSpPr>
        <p:spPr>
          <a:xfrm flipV="1">
            <a:off x="7123411" y="4614152"/>
            <a:ext cx="1938202" cy="75497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251EE77-2C43-49D5-BA44-BAC5F822A6B1}"/>
                  </a:ext>
                </a:extLst>
              </p:cNvPr>
              <p:cNvSpPr txBox="1"/>
              <p:nvPr/>
            </p:nvSpPr>
            <p:spPr>
              <a:xfrm>
                <a:off x="8557353" y="4778504"/>
                <a:ext cx="2400594" cy="781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p>
                      </m:sSubSup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251EE77-2C43-49D5-BA44-BAC5F822A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7353" y="4778504"/>
                <a:ext cx="2400594" cy="7817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Shape 178">
            <a:extLst>
              <a:ext uri="{FF2B5EF4-FFF2-40B4-BE49-F238E27FC236}">
                <a16:creationId xmlns:a16="http://schemas.microsoft.com/office/drawing/2014/main" id="{E6F98FDA-6BD6-40A3-8158-8960D3733347}"/>
              </a:ext>
            </a:extLst>
          </p:cNvPr>
          <p:cNvSpPr/>
          <p:nvPr/>
        </p:nvSpPr>
        <p:spPr>
          <a:xfrm>
            <a:off x="10163517" y="34131"/>
            <a:ext cx="2018744" cy="677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52" y="562"/>
                </a:lnTo>
                <a:lnTo>
                  <a:pt x="21468" y="0"/>
                </a:lnTo>
                <a:lnTo>
                  <a:pt x="21600" y="21356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sp>
        <p:nvSpPr>
          <p:cNvPr id="35" name="Shape 179">
            <a:extLst>
              <a:ext uri="{FF2B5EF4-FFF2-40B4-BE49-F238E27FC236}">
                <a16:creationId xmlns:a16="http://schemas.microsoft.com/office/drawing/2014/main" id="{6C3395D7-754C-4D6B-AB9C-27DC6C0967C9}"/>
              </a:ext>
            </a:extLst>
          </p:cNvPr>
          <p:cNvSpPr txBox="1"/>
          <p:nvPr/>
        </p:nvSpPr>
        <p:spPr>
          <a:xfrm>
            <a:off x="10163517" y="136667"/>
            <a:ext cx="196970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r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dirty="0"/>
              <a:t>Analysis</a:t>
            </a:r>
            <a:endParaRPr sz="2400" dirty="0"/>
          </a:p>
        </p:txBody>
      </p:sp>
      <p:sp>
        <p:nvSpPr>
          <p:cNvPr id="37" name="Shape 180">
            <a:extLst>
              <a:ext uri="{FF2B5EF4-FFF2-40B4-BE49-F238E27FC236}">
                <a16:creationId xmlns:a16="http://schemas.microsoft.com/office/drawing/2014/main" id="{EB605BCC-E0ED-4A82-B889-C67EF893F9E5}"/>
              </a:ext>
            </a:extLst>
          </p:cNvPr>
          <p:cNvSpPr/>
          <p:nvPr/>
        </p:nvSpPr>
        <p:spPr>
          <a:xfrm flipV="1">
            <a:off x="-1" y="711127"/>
            <a:ext cx="12192002" cy="74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l" defTabSz="457200">
              <a:defRPr sz="1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/>
          </a:p>
        </p:txBody>
      </p:sp>
      <p:sp>
        <p:nvSpPr>
          <p:cNvPr id="38" name="Shape 177">
            <a:extLst>
              <a:ext uri="{FF2B5EF4-FFF2-40B4-BE49-F238E27FC236}">
                <a16:creationId xmlns:a16="http://schemas.microsoft.com/office/drawing/2014/main" id="{3C549904-8DB0-40D4-927D-2A40A1EF382A}"/>
              </a:ext>
            </a:extLst>
          </p:cNvPr>
          <p:cNvSpPr txBox="1"/>
          <p:nvPr/>
        </p:nvSpPr>
        <p:spPr>
          <a:xfrm>
            <a:off x="116782" y="98010"/>
            <a:ext cx="376064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Cumulative flow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A6A44C9-70D5-4F1D-B80A-8954D571812C}"/>
                  </a:ext>
                </a:extLst>
              </p:cNvPr>
              <p:cNvSpPr txBox="1"/>
              <p:nvPr/>
            </p:nvSpPr>
            <p:spPr>
              <a:xfrm>
                <a:off x="1974631" y="4192682"/>
                <a:ext cx="1763496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A6A44C9-70D5-4F1D-B80A-8954D5718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631" y="4192682"/>
                <a:ext cx="1763496" cy="67217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BEBED75-B259-184F-F401-0C1434633602}"/>
                  </a:ext>
                </a:extLst>
              </p:cNvPr>
              <p:cNvSpPr txBox="1"/>
              <p:nvPr/>
            </p:nvSpPr>
            <p:spPr>
              <a:xfrm>
                <a:off x="854296" y="1086961"/>
                <a:ext cx="10004204" cy="1719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서울남산 장체 L" panose="02020503020101020101" pitchFamily="18" charset="-127"/>
                    <a:ea typeface="서울남산 장체 L" panose="02020503020101020101" pitchFamily="18" charset="-127"/>
                  </a:rPr>
                  <a:t>Introduce a new quantity to examine detailed energy flow.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서울남산 장체 L" panose="02020503020101020101" pitchFamily="18" charset="-127"/>
                    <a:ea typeface="서울남산 장체 L" panose="02020503020101020101" pitchFamily="18" charset="-127"/>
                  </a:rPr>
                  <a:t>Track cumulative flow on each link until uniformly incident energy is fully absorbed.</a:t>
                </a:r>
                <a:endParaRPr lang="en-US" altLang="ko-KR" b="0" i="1" dirty="0">
                  <a:latin typeface="Cambria Math" panose="02040503050406030204" pitchFamily="18" charset="0"/>
                  <a:ea typeface="서울남산 장체 L" panose="02020503020101020101" pitchFamily="18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  <a:ea typeface="서울남산 장체 L" panose="020205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  <a:ea typeface="서울남산 장체 L" panose="02020503020101020101" pitchFamily="18" charset="-127"/>
                          </a:rPr>
                          <m:t>𝐸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서울남산 장체 L" panose="02020503020101020101" pitchFamily="18" charset="-127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i="1" dirty="0" smtClean="0">
                            <a:latin typeface="Cambria Math" panose="02040503050406030204" pitchFamily="18" charset="0"/>
                            <a:ea typeface="서울남산 장체 L" panose="02020503020101020101" pitchFamily="18" charset="-127"/>
                          </a:rPr>
                        </m:ctrlPr>
                      </m:d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  <a:ea typeface="서울남산 장체 L" panose="02020503020101020101" pitchFamily="18" charset="-127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dirty="0">
                    <a:latin typeface="서울남산 장체 L" panose="02020503020101020101" pitchFamily="18" charset="-127"/>
                    <a:ea typeface="서울남산 장체 L" panose="02020503020101020101" pitchFamily="18" charset="-127"/>
                  </a:rPr>
                  <a:t> = expected energy at node </a:t>
                </a:r>
                <a:r>
                  <a:rPr lang="ko-KR" altLang="en-US" dirty="0">
                    <a:latin typeface="서울남산 장체 L" panose="02020503020101020101" pitchFamily="18" charset="-127"/>
                    <a:ea typeface="서울남산 장체 L" panose="02020503020101020101" pitchFamily="18" charset="-127"/>
                  </a:rPr>
                  <a:t>𝑖</a:t>
                </a:r>
                <a:r>
                  <a:rPr lang="en-US" altLang="ko-KR" dirty="0">
                    <a:latin typeface="서울남산 장체 L" panose="02020503020101020101" pitchFamily="18" charset="-127"/>
                    <a:ea typeface="서울남산 장체 L" panose="02020503020101020101" pitchFamily="18" charset="-127"/>
                  </a:rPr>
                  <a:t> at time </a:t>
                </a:r>
                <a:r>
                  <a:rPr lang="ko-KR" altLang="en-US" dirty="0">
                    <a:latin typeface="서울남산 장체 L" panose="02020503020101020101" pitchFamily="18" charset="-127"/>
                    <a:ea typeface="서울남산 장체 L" panose="02020503020101020101" pitchFamily="18" charset="-127"/>
                  </a:rPr>
                  <a:t>𝑡</a:t>
                </a:r>
                <a:r>
                  <a:rPr lang="en-US" altLang="ko-KR" dirty="0">
                    <a:latin typeface="서울남산 장체 L" panose="02020503020101020101" pitchFamily="18" charset="-127"/>
                    <a:ea typeface="서울남산 장체 L" panose="02020503020101020101" pitchFamily="18" charset="-127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서울남산 장체 L" panose="02020503020101020101" pitchFamily="18" charset="-127"/>
                    <a:ea typeface="서울남산 장체 L" panose="02020503020101020101" pitchFamily="18" charset="-127"/>
                  </a:rPr>
                  <a:t>Measuring link-wise </a:t>
                </a:r>
                <a:r>
                  <a:rPr lang="en-US" altLang="ko-KR" b="1" dirty="0">
                    <a:latin typeface="서울남산 장체 L" panose="02020503020101020101" pitchFamily="18" charset="-127"/>
                    <a:ea typeface="서울남산 장체 L" panose="02020503020101020101" pitchFamily="18" charset="-127"/>
                  </a:rPr>
                  <a:t>cumulative</a:t>
                </a:r>
                <a:r>
                  <a:rPr lang="en-US" altLang="ko-KR" dirty="0">
                    <a:latin typeface="서울남산 장체 L" panose="02020503020101020101" pitchFamily="18" charset="-127"/>
                    <a:ea typeface="서울남산 장체 L" panose="02020503020101020101" pitchFamily="18" charset="-127"/>
                  </a:rPr>
                  <a:t> energy flow and node-wise </a:t>
                </a:r>
                <a:r>
                  <a:rPr lang="en-US" altLang="ko-KR" b="1" dirty="0">
                    <a:latin typeface="서울남산 장체 L" panose="02020503020101020101" pitchFamily="18" charset="-127"/>
                    <a:ea typeface="서울남산 장체 L" panose="02020503020101020101" pitchFamily="18" charset="-127"/>
                  </a:rPr>
                  <a:t>cumulative</a:t>
                </a:r>
                <a:r>
                  <a:rPr lang="en-US" altLang="ko-KR" dirty="0">
                    <a:latin typeface="서울남산 장체 L" panose="02020503020101020101" pitchFamily="18" charset="-127"/>
                    <a:ea typeface="서울남산 장체 L" panose="02020503020101020101" pitchFamily="18" charset="-127"/>
                  </a:rPr>
                  <a:t> incoming energy.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BEBED75-B259-184F-F401-0C1434633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96" y="1086961"/>
                <a:ext cx="10004204" cy="1719702"/>
              </a:xfrm>
              <a:prstGeom prst="rect">
                <a:avLst/>
              </a:prstGeom>
              <a:blipFill>
                <a:blip r:embed="rId10"/>
                <a:stretch>
                  <a:fillRect l="-366" b="-4965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27F22A6-1A7D-54CD-4984-47A667319CE7}"/>
              </a:ext>
            </a:extLst>
          </p:cNvPr>
          <p:cNvSpPr txBox="1"/>
          <p:nvPr/>
        </p:nvSpPr>
        <p:spPr>
          <a:xfrm>
            <a:off x="370936" y="4961180"/>
            <a:ext cx="4879209" cy="470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= </a:t>
            </a:r>
            <a:r>
              <a:rPr lang="en-US" altLang="ko-KR" b="1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Cumulative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energy flow from 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𝑖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to 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𝑗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at time 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𝑡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27837B-73DC-41D4-045E-A300EA58807F}"/>
              </a:ext>
            </a:extLst>
          </p:cNvPr>
          <p:cNvSpPr txBox="1"/>
          <p:nvPr/>
        </p:nvSpPr>
        <p:spPr>
          <a:xfrm>
            <a:off x="6832121" y="5707850"/>
            <a:ext cx="5418637" cy="470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= </a:t>
            </a:r>
            <a:r>
              <a:rPr lang="en-US" altLang="ko-KR" b="1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Cumulative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total energy incident on node 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𝑗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at time 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𝑡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894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1B5901-EB29-45BB-AA84-E90D2BA7AFF7}"/>
                  </a:ext>
                </a:extLst>
              </p:cNvPr>
              <p:cNvSpPr txBox="1"/>
              <p:nvPr/>
            </p:nvSpPr>
            <p:spPr>
              <a:xfrm>
                <a:off x="6320695" y="2624239"/>
                <a:ext cx="5469806" cy="13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Link width: bidirectional cumulative flow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 장체 M" panose="02020503020101020101" pitchFamily="18" charset="-127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 장체 M" panose="020205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 장체 M" panose="02020503020101020101" pitchFamily="18" charset="-127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 장체 M" panose="02020503020101020101" pitchFamily="18" charset="-127"/>
                          </a:rPr>
                          <m:t>𝑖𝑗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 장체 M" panose="02020503020101020101" pitchFamily="18" charset="-127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 장체 M" panose="020205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 장체 M" panose="02020503020101020101" pitchFamily="18" charset="-127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 장체 M" panose="02020503020101020101" pitchFamily="18" charset="-127"/>
                          </a:rPr>
                          <m:t>𝑗𝑖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 장체 M" panose="02020503020101020101" pitchFamily="18" charset="-127"/>
                      </a:rPr>
                      <m:t>)</m:t>
                    </m:r>
                  </m:oMath>
                </a14:m>
                <a:r>
                  <a:rPr lang="en-US" altLang="ko-KR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Node color: cumulative incoming energy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  <a:ea typeface="서울남산 장체 M" panose="02020503020101020101" pitchFamily="18" charset="-127"/>
                      </a:rPr>
                      <m:t>(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 장체 M" panose="02020503020101020101" pitchFamily="18" charset="-127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 장체 M" panose="02020503020101020101" pitchFamily="18" charset="-127"/>
                          </a:rPr>
                          <m:t>𝐸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 장체 M" panose="02020503020101020101" pitchFamily="18" charset="-127"/>
                          </a:rPr>
                          <m:t>𝑖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 장체 M" panose="02020503020101020101" pitchFamily="18" charset="-127"/>
                          </a:rPr>
                          <m:t>𝑖𝑛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 장체 M" panose="02020503020101020101" pitchFamily="18" charset="-127"/>
                      </a:rPr>
                      <m:t>)</m:t>
                    </m:r>
                  </m:oMath>
                </a14:m>
                <a:endParaRPr lang="en-US" altLang="ko-KR" dirty="0">
                  <a:latin typeface="서울남산 장체 M" panose="02020503020101020101" pitchFamily="18" charset="-127"/>
                  <a:ea typeface="서울남산 장체 M" panose="02020503020101020101" pitchFamily="18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rgbClr val="C55A11"/>
                    </a:solidFill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Energy flow concentrates in distinct local regions.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1B5901-EB29-45BB-AA84-E90D2BA7A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695" y="2624239"/>
                <a:ext cx="5469806" cy="1377108"/>
              </a:xfrm>
              <a:prstGeom prst="rect">
                <a:avLst/>
              </a:prstGeom>
              <a:blipFill>
                <a:blip r:embed="rId2"/>
                <a:stretch>
                  <a:fillRect l="-780" b="-6195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D568B8E-9B10-45C8-B407-9B65E5AB966D}"/>
              </a:ext>
            </a:extLst>
          </p:cNvPr>
          <p:cNvSpPr/>
          <p:nvPr/>
        </p:nvSpPr>
        <p:spPr>
          <a:xfrm>
            <a:off x="3199000" y="1825873"/>
            <a:ext cx="464596" cy="506485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17A2831-398B-4120-8283-A4FADBC86467}"/>
              </a:ext>
            </a:extLst>
          </p:cNvPr>
          <p:cNvSpPr/>
          <p:nvPr/>
        </p:nvSpPr>
        <p:spPr>
          <a:xfrm>
            <a:off x="1381871" y="4970781"/>
            <a:ext cx="464596" cy="506485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A4AED72-3B41-4C02-B607-761F5EF901D4}"/>
              </a:ext>
            </a:extLst>
          </p:cNvPr>
          <p:cNvSpPr/>
          <p:nvPr/>
        </p:nvSpPr>
        <p:spPr>
          <a:xfrm>
            <a:off x="1477709" y="1572630"/>
            <a:ext cx="255148" cy="506485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6FB638D-C36D-45DB-9088-9B9537C511B7}"/>
              </a:ext>
            </a:extLst>
          </p:cNvPr>
          <p:cNvSpPr/>
          <p:nvPr/>
        </p:nvSpPr>
        <p:spPr>
          <a:xfrm>
            <a:off x="3339266" y="5225927"/>
            <a:ext cx="255148" cy="506485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C9F0A2F-521D-40C6-8890-94EBEA93F705}"/>
              </a:ext>
            </a:extLst>
          </p:cNvPr>
          <p:cNvSpPr/>
          <p:nvPr/>
        </p:nvSpPr>
        <p:spPr>
          <a:xfrm rot="3202543">
            <a:off x="708619" y="1381588"/>
            <a:ext cx="255148" cy="506485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FEF6F61-2E9A-4223-8512-B8E660C4E96D}"/>
              </a:ext>
            </a:extLst>
          </p:cNvPr>
          <p:cNvSpPr/>
          <p:nvPr/>
        </p:nvSpPr>
        <p:spPr>
          <a:xfrm rot="3202543">
            <a:off x="4127713" y="5452731"/>
            <a:ext cx="255148" cy="506485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4ED9EE9-9264-49CE-81BD-1A8331D9AB97}"/>
              </a:ext>
            </a:extLst>
          </p:cNvPr>
          <p:cNvSpPr/>
          <p:nvPr/>
        </p:nvSpPr>
        <p:spPr>
          <a:xfrm rot="17874267">
            <a:off x="3964512" y="4657875"/>
            <a:ext cx="255148" cy="506485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94969DB-8C6B-4C29-A553-9A4973588825}"/>
              </a:ext>
            </a:extLst>
          </p:cNvPr>
          <p:cNvSpPr/>
          <p:nvPr/>
        </p:nvSpPr>
        <p:spPr>
          <a:xfrm rot="20121731">
            <a:off x="2041443" y="5422821"/>
            <a:ext cx="255148" cy="506485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B183E28-777D-420C-A386-4BAB8F86381B}"/>
              </a:ext>
            </a:extLst>
          </p:cNvPr>
          <p:cNvSpPr/>
          <p:nvPr/>
        </p:nvSpPr>
        <p:spPr>
          <a:xfrm rot="2315662">
            <a:off x="2902180" y="5428681"/>
            <a:ext cx="255148" cy="506485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C7AAF87-6498-46F6-81C5-AACD51A1581C}"/>
              </a:ext>
            </a:extLst>
          </p:cNvPr>
          <p:cNvSpPr/>
          <p:nvPr/>
        </p:nvSpPr>
        <p:spPr>
          <a:xfrm rot="4167519">
            <a:off x="4074460" y="4171955"/>
            <a:ext cx="255148" cy="506485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5F1D4A0-4D13-4DA0-A865-EC7E3EF5B688}"/>
              </a:ext>
            </a:extLst>
          </p:cNvPr>
          <p:cNvSpPr/>
          <p:nvPr/>
        </p:nvSpPr>
        <p:spPr>
          <a:xfrm rot="4167519">
            <a:off x="737875" y="2644169"/>
            <a:ext cx="255148" cy="506485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89F0CA4-A453-4766-8E68-11D68D4281D7}"/>
              </a:ext>
            </a:extLst>
          </p:cNvPr>
          <p:cNvSpPr/>
          <p:nvPr/>
        </p:nvSpPr>
        <p:spPr>
          <a:xfrm rot="2193803">
            <a:off x="1930086" y="1381586"/>
            <a:ext cx="255148" cy="506485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5256EA7-D3DF-43A2-9C50-D3C7B9E89FB2}"/>
              </a:ext>
            </a:extLst>
          </p:cNvPr>
          <p:cNvSpPr/>
          <p:nvPr/>
        </p:nvSpPr>
        <p:spPr>
          <a:xfrm rot="5828903">
            <a:off x="2465292" y="4717538"/>
            <a:ext cx="255148" cy="506485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00331B1-BB93-4CAA-AF77-45F7282398B9}"/>
              </a:ext>
            </a:extLst>
          </p:cNvPr>
          <p:cNvSpPr/>
          <p:nvPr/>
        </p:nvSpPr>
        <p:spPr>
          <a:xfrm rot="5828903">
            <a:off x="2360269" y="2079116"/>
            <a:ext cx="255148" cy="506485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F9B0A67-BBAC-4C61-9437-5FB4EBAD089E}"/>
              </a:ext>
            </a:extLst>
          </p:cNvPr>
          <p:cNvSpPr/>
          <p:nvPr/>
        </p:nvSpPr>
        <p:spPr>
          <a:xfrm rot="17746242">
            <a:off x="862487" y="2146008"/>
            <a:ext cx="255148" cy="506485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371F57C-2464-42D1-B8EF-C903F64996B8}"/>
              </a:ext>
            </a:extLst>
          </p:cNvPr>
          <p:cNvSpPr/>
          <p:nvPr/>
        </p:nvSpPr>
        <p:spPr>
          <a:xfrm rot="20334513">
            <a:off x="2767651" y="1352865"/>
            <a:ext cx="255148" cy="506485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54EFFA-B890-46C9-9C44-677102FD3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71" y="782912"/>
            <a:ext cx="5835057" cy="5835057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0F63FED-3389-4294-9A84-ED541AC03A3D}"/>
              </a:ext>
            </a:extLst>
          </p:cNvPr>
          <p:cNvSpPr/>
          <p:nvPr/>
        </p:nvSpPr>
        <p:spPr>
          <a:xfrm>
            <a:off x="2310987" y="1982008"/>
            <a:ext cx="1452328" cy="94924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051D640-3839-495B-ADAB-A659C0C75D7B}"/>
              </a:ext>
            </a:extLst>
          </p:cNvPr>
          <p:cNvSpPr/>
          <p:nvPr/>
        </p:nvSpPr>
        <p:spPr>
          <a:xfrm rot="4277806">
            <a:off x="4129138" y="4178234"/>
            <a:ext cx="255148" cy="506485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9A2446A-7CBB-453B-A1D1-7AA693760865}"/>
              </a:ext>
            </a:extLst>
          </p:cNvPr>
          <p:cNvSpPr/>
          <p:nvPr/>
        </p:nvSpPr>
        <p:spPr>
          <a:xfrm rot="4279464">
            <a:off x="887895" y="2715393"/>
            <a:ext cx="255148" cy="506485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DBFD6BD-E1B0-4188-83AD-435732E81865}"/>
              </a:ext>
            </a:extLst>
          </p:cNvPr>
          <p:cNvSpPr/>
          <p:nvPr/>
        </p:nvSpPr>
        <p:spPr>
          <a:xfrm>
            <a:off x="1544113" y="4455545"/>
            <a:ext cx="1402754" cy="94924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A3F3F32-5818-4363-8043-C1E53142EB58}"/>
              </a:ext>
            </a:extLst>
          </p:cNvPr>
          <p:cNvSpPr/>
          <p:nvPr/>
        </p:nvSpPr>
        <p:spPr>
          <a:xfrm rot="3367109">
            <a:off x="846772" y="1452813"/>
            <a:ext cx="255148" cy="506485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A460123-987A-4862-BF7C-B07C32502161}"/>
              </a:ext>
            </a:extLst>
          </p:cNvPr>
          <p:cNvSpPr/>
          <p:nvPr/>
        </p:nvSpPr>
        <p:spPr>
          <a:xfrm rot="6685214">
            <a:off x="4013653" y="4637863"/>
            <a:ext cx="255148" cy="506485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9B13B81-5011-4F85-B86C-03078CD0FAAC}"/>
              </a:ext>
            </a:extLst>
          </p:cNvPr>
          <p:cNvSpPr/>
          <p:nvPr/>
        </p:nvSpPr>
        <p:spPr>
          <a:xfrm rot="6940593">
            <a:off x="1019778" y="2225105"/>
            <a:ext cx="255148" cy="506485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B06776B0-2ECC-4CB6-A716-E2F776CF8AA7}"/>
              </a:ext>
            </a:extLst>
          </p:cNvPr>
          <p:cNvSpPr/>
          <p:nvPr/>
        </p:nvSpPr>
        <p:spPr>
          <a:xfrm rot="10538607">
            <a:off x="1590015" y="1715015"/>
            <a:ext cx="255148" cy="506485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089074D-CBF8-4EAE-A6C7-4E098834C1E8}"/>
              </a:ext>
            </a:extLst>
          </p:cNvPr>
          <p:cNvSpPr/>
          <p:nvPr/>
        </p:nvSpPr>
        <p:spPr>
          <a:xfrm rot="12964549">
            <a:off x="2054305" y="1485528"/>
            <a:ext cx="255148" cy="506485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6B13B4D-307D-4CC6-A31B-AF93FAF62837}"/>
              </a:ext>
            </a:extLst>
          </p:cNvPr>
          <p:cNvSpPr/>
          <p:nvPr/>
        </p:nvSpPr>
        <p:spPr>
          <a:xfrm rot="20371325">
            <a:off x="2845591" y="1460976"/>
            <a:ext cx="255148" cy="506485"/>
          </a:xfrm>
          <a:prstGeom prst="roundRect">
            <a:avLst>
              <a:gd name="adj" fmla="val 6586"/>
            </a:avLst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DA451186-9E45-4827-8A7A-32EFF411165D}"/>
              </a:ext>
            </a:extLst>
          </p:cNvPr>
          <p:cNvSpPr/>
          <p:nvPr/>
        </p:nvSpPr>
        <p:spPr>
          <a:xfrm rot="21375482">
            <a:off x="3408434" y="5199269"/>
            <a:ext cx="255148" cy="506485"/>
          </a:xfrm>
          <a:prstGeom prst="roundRect">
            <a:avLst>
              <a:gd name="adj" fmla="val 6586"/>
            </a:avLst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EE60A171-3205-4867-9626-22FCF3CBECC3}"/>
              </a:ext>
            </a:extLst>
          </p:cNvPr>
          <p:cNvSpPr/>
          <p:nvPr/>
        </p:nvSpPr>
        <p:spPr>
          <a:xfrm rot="3437499">
            <a:off x="4155337" y="5423915"/>
            <a:ext cx="255148" cy="506485"/>
          </a:xfrm>
          <a:prstGeom prst="roundRect">
            <a:avLst>
              <a:gd name="adj" fmla="val 6586"/>
            </a:avLst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30CC8312-BC86-4968-8B96-9531A0835E58}"/>
              </a:ext>
            </a:extLst>
          </p:cNvPr>
          <p:cNvSpPr/>
          <p:nvPr/>
        </p:nvSpPr>
        <p:spPr>
          <a:xfrm rot="20206433">
            <a:off x="2164204" y="5415366"/>
            <a:ext cx="255148" cy="506485"/>
          </a:xfrm>
          <a:prstGeom prst="roundRect">
            <a:avLst>
              <a:gd name="adj" fmla="val 6586"/>
            </a:avLst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A2CE01A2-97B9-4EF3-9867-78554CD2BBCC}"/>
              </a:ext>
            </a:extLst>
          </p:cNvPr>
          <p:cNvSpPr/>
          <p:nvPr/>
        </p:nvSpPr>
        <p:spPr>
          <a:xfrm rot="2186489">
            <a:off x="2943553" y="5415365"/>
            <a:ext cx="255148" cy="506485"/>
          </a:xfrm>
          <a:prstGeom prst="roundRect">
            <a:avLst>
              <a:gd name="adj" fmla="val 6586"/>
            </a:avLst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CF55393-5EED-547B-64FA-F5773F413F4D}"/>
              </a:ext>
            </a:extLst>
          </p:cNvPr>
          <p:cNvCxnSpPr>
            <a:cxnSpLocks/>
          </p:cNvCxnSpPr>
          <p:nvPr/>
        </p:nvCxnSpPr>
        <p:spPr>
          <a:xfrm flipH="1" flipV="1">
            <a:off x="3853608" y="2897411"/>
            <a:ext cx="2543216" cy="867067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631CD2A-29E5-9202-EB2E-CB59FF2E431B}"/>
              </a:ext>
            </a:extLst>
          </p:cNvPr>
          <p:cNvCxnSpPr>
            <a:cxnSpLocks/>
          </p:cNvCxnSpPr>
          <p:nvPr/>
        </p:nvCxnSpPr>
        <p:spPr>
          <a:xfrm flipH="1">
            <a:off x="4483938" y="3847605"/>
            <a:ext cx="1912886" cy="368084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Shape 178">
            <a:extLst>
              <a:ext uri="{FF2B5EF4-FFF2-40B4-BE49-F238E27FC236}">
                <a16:creationId xmlns:a16="http://schemas.microsoft.com/office/drawing/2014/main" id="{AFCBC1E0-B6B1-43B3-88F4-1047EEDD6507}"/>
              </a:ext>
            </a:extLst>
          </p:cNvPr>
          <p:cNvSpPr/>
          <p:nvPr/>
        </p:nvSpPr>
        <p:spPr>
          <a:xfrm>
            <a:off x="10163517" y="34131"/>
            <a:ext cx="2018744" cy="677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52" y="562"/>
                </a:lnTo>
                <a:lnTo>
                  <a:pt x="21468" y="0"/>
                </a:lnTo>
                <a:lnTo>
                  <a:pt x="21600" y="21356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sp>
        <p:nvSpPr>
          <p:cNvPr id="45" name="Shape 179">
            <a:extLst>
              <a:ext uri="{FF2B5EF4-FFF2-40B4-BE49-F238E27FC236}">
                <a16:creationId xmlns:a16="http://schemas.microsoft.com/office/drawing/2014/main" id="{9420EA67-C896-44C8-96E4-02D34F2FDAE2}"/>
              </a:ext>
            </a:extLst>
          </p:cNvPr>
          <p:cNvSpPr txBox="1"/>
          <p:nvPr/>
        </p:nvSpPr>
        <p:spPr>
          <a:xfrm>
            <a:off x="10163517" y="136667"/>
            <a:ext cx="196970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r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dirty="0"/>
              <a:t>Analysis</a:t>
            </a:r>
            <a:endParaRPr sz="2400" dirty="0"/>
          </a:p>
        </p:txBody>
      </p:sp>
      <p:sp>
        <p:nvSpPr>
          <p:cNvPr id="46" name="Shape 180">
            <a:extLst>
              <a:ext uri="{FF2B5EF4-FFF2-40B4-BE49-F238E27FC236}">
                <a16:creationId xmlns:a16="http://schemas.microsoft.com/office/drawing/2014/main" id="{248E392A-98C0-458E-8958-CDD7ADF38B69}"/>
              </a:ext>
            </a:extLst>
          </p:cNvPr>
          <p:cNvSpPr/>
          <p:nvPr/>
        </p:nvSpPr>
        <p:spPr>
          <a:xfrm flipV="1">
            <a:off x="-1" y="711127"/>
            <a:ext cx="12192002" cy="74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l" defTabSz="457200">
              <a:defRPr sz="1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/>
          </a:p>
        </p:txBody>
      </p:sp>
      <p:sp>
        <p:nvSpPr>
          <p:cNvPr id="47" name="Shape 177">
            <a:extLst>
              <a:ext uri="{FF2B5EF4-FFF2-40B4-BE49-F238E27FC236}">
                <a16:creationId xmlns:a16="http://schemas.microsoft.com/office/drawing/2014/main" id="{102279A4-2435-4CD1-BA6C-2D35A2C8DA1B}"/>
              </a:ext>
            </a:extLst>
          </p:cNvPr>
          <p:cNvSpPr txBox="1"/>
          <p:nvPr/>
        </p:nvSpPr>
        <p:spPr>
          <a:xfrm>
            <a:off x="116782" y="98010"/>
            <a:ext cx="376064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just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ko-KR" sz="2400" dirty="0">
                <a:latin typeface="Helvetica" panose="020B0604020202020204" pitchFamily="34" charset="0"/>
                <a:ea typeface="서울남산체 M" panose="02020503020101020101" pitchFamily="18" charset="-127"/>
                <a:cs typeface="Helvetica" panose="020B0604020202020204" pitchFamily="34" charset="0"/>
              </a:rPr>
              <a:t>Cumulative flow analysis</a:t>
            </a:r>
          </a:p>
        </p:txBody>
      </p:sp>
    </p:spTree>
    <p:extLst>
      <p:ext uri="{BB962C8B-B14F-4D97-AF65-F5344CB8AC3E}">
        <p14:creationId xmlns:p14="http://schemas.microsoft.com/office/powerpoint/2010/main" val="1211353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5902</TotalTime>
  <Words>886</Words>
  <Application>Microsoft Office PowerPoint</Application>
  <PresentationFormat>Widescreen</PresentationFormat>
  <Paragraphs>162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맑은 고딕</vt:lpstr>
      <vt:lpstr>서울한강 장체 M</vt:lpstr>
      <vt:lpstr>서울남산체 M</vt:lpstr>
      <vt:lpstr>서울남산 장체 L</vt:lpstr>
      <vt:lpstr>서울남산 장체 M</vt:lpstr>
      <vt:lpstr>서울남산 장체 M</vt:lpstr>
      <vt:lpstr>Arial</vt:lpstr>
      <vt:lpstr>Cambria Math</vt:lpstr>
      <vt:lpstr>Helvetica</vt:lpstr>
      <vt:lpstr>Office 테마</vt:lpstr>
      <vt:lpstr>Energy-transfer dynamics of photosystems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조원국</dc:creator>
  <cp:lastModifiedBy>Daekyung Lee</cp:lastModifiedBy>
  <cp:revision>193</cp:revision>
  <dcterms:created xsi:type="dcterms:W3CDTF">2020-09-16T05:55:20Z</dcterms:created>
  <dcterms:modified xsi:type="dcterms:W3CDTF">2025-11-24T11:37:22Z</dcterms:modified>
</cp:coreProperties>
</file>